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582" r:id="rId2"/>
    <p:sldId id="310" r:id="rId3"/>
    <p:sldId id="559" r:id="rId4"/>
    <p:sldId id="515" r:id="rId5"/>
    <p:sldId id="553" r:id="rId6"/>
    <p:sldId id="583" r:id="rId7"/>
    <p:sldId id="587" r:id="rId8"/>
    <p:sldId id="579" r:id="rId9"/>
    <p:sldId id="546" r:id="rId10"/>
    <p:sldId id="555" r:id="rId11"/>
    <p:sldId id="541" r:id="rId12"/>
    <p:sldId id="556" r:id="rId13"/>
    <p:sldId id="527" r:id="rId14"/>
    <p:sldId id="550" r:id="rId15"/>
    <p:sldId id="551" r:id="rId16"/>
    <p:sldId id="542" r:id="rId17"/>
    <p:sldId id="529" r:id="rId18"/>
    <p:sldId id="543" r:id="rId19"/>
    <p:sldId id="537" r:id="rId20"/>
    <p:sldId id="485"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33CC"/>
    <a:srgbClr val="CC00CC"/>
    <a:srgbClr val="CC0000"/>
    <a:srgbClr val="FFFF99"/>
    <a:srgbClr val="FF66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71324" autoAdjust="0"/>
  </p:normalViewPr>
  <p:slideViewPr>
    <p:cSldViewPr>
      <p:cViewPr>
        <p:scale>
          <a:sx n="75" d="100"/>
          <a:sy n="75" d="100"/>
        </p:scale>
        <p:origin x="-1128" y="293"/>
      </p:cViewPr>
      <p:guideLst>
        <p:guide orient="horz" pos="2160"/>
        <p:guide pos="2880"/>
      </p:guideLst>
    </p:cSldViewPr>
  </p:slideViewPr>
  <p:outlineViewPr>
    <p:cViewPr>
      <p:scale>
        <a:sx n="33" d="100"/>
        <a:sy n="33" d="100"/>
      </p:scale>
      <p:origin x="25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39"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2.wmf"/><Relationship Id="rId18" Type="http://schemas.openxmlformats.org/officeDocument/2006/relationships/image" Target="../media/image77.wmf"/><Relationship Id="rId3" Type="http://schemas.openxmlformats.org/officeDocument/2006/relationships/image" Target="../media/image62.wmf"/><Relationship Id="rId21" Type="http://schemas.openxmlformats.org/officeDocument/2006/relationships/image" Target="../media/image80.wmf"/><Relationship Id="rId7" Type="http://schemas.openxmlformats.org/officeDocument/2006/relationships/image" Target="../media/image66.wmf"/><Relationship Id="rId12" Type="http://schemas.openxmlformats.org/officeDocument/2006/relationships/image" Target="../media/image71.wmf"/><Relationship Id="rId17" Type="http://schemas.openxmlformats.org/officeDocument/2006/relationships/image" Target="../media/image76.wmf"/><Relationship Id="rId2" Type="http://schemas.openxmlformats.org/officeDocument/2006/relationships/image" Target="../media/image61.wmf"/><Relationship Id="rId16" Type="http://schemas.openxmlformats.org/officeDocument/2006/relationships/image" Target="../media/image75.wmf"/><Relationship Id="rId20" Type="http://schemas.openxmlformats.org/officeDocument/2006/relationships/image" Target="../media/image79.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5" Type="http://schemas.openxmlformats.org/officeDocument/2006/relationships/image" Target="../media/image74.wmf"/><Relationship Id="rId10" Type="http://schemas.openxmlformats.org/officeDocument/2006/relationships/image" Target="../media/image69.wmf"/><Relationship Id="rId19" Type="http://schemas.openxmlformats.org/officeDocument/2006/relationships/image" Target="../media/image78.wmf"/><Relationship Id="rId4" Type="http://schemas.openxmlformats.org/officeDocument/2006/relationships/image" Target="../media/image63.wmf"/><Relationship Id="rId9" Type="http://schemas.openxmlformats.org/officeDocument/2006/relationships/image" Target="../media/image68.wmf"/><Relationship Id="rId1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e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zh-CN" altLang="en-US"/>
          </a:p>
        </p:txBody>
      </p:sp>
      <p:sp>
        <p:nvSpPr>
          <p:cNvPr id="286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ea typeface="宋体" charset="-122"/>
              </a:defRPr>
            </a:lvl1pPr>
          </a:lstStyle>
          <a:p>
            <a:pPr>
              <a:defRPr/>
            </a:pPr>
            <a:fld id="{233D3DE3-263C-41CA-B932-8B404D503AA0}" type="slidenum">
              <a:rPr lang="zh-CN" altLang="en-US"/>
              <a:pPr>
                <a:defRPr/>
              </a:pPr>
              <a:t>‹#›</a:t>
            </a:fld>
            <a:endParaRPr lang="en-US" altLang="zh-CN"/>
          </a:p>
        </p:txBody>
      </p:sp>
      <p:sp>
        <p:nvSpPr>
          <p:cNvPr id="6" name="日期占位符 5"/>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4B319B8C-71B5-4786-9B2A-F66055D4410A}" type="datetimeFigureOut">
              <a:rPr lang="zh-CN" altLang="en-US"/>
              <a:pPr>
                <a:defRPr/>
              </a:pPr>
              <a:t>2015/5/23</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zh-CN" altLang="en-US"/>
          </a:p>
        </p:txBody>
      </p:sp>
      <p:sp>
        <p:nvSpPr>
          <p:cNvPr id="2560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宋体" charset="-122"/>
              </a:defRPr>
            </a:lvl1pPr>
          </a:lstStyle>
          <a:p>
            <a:pPr>
              <a:defRPr/>
            </a:pPr>
            <a:fld id="{05A36ACB-4888-4C2E-936A-0D6AB3704CF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Times New Roman" pitchFamily="18" charset="0"/>
                <a:ea typeface="+mn-ea"/>
                <a:cs typeface="+mn-cs"/>
              </a:rPr>
              <a:t>Good afternoon everyone! My name is </a:t>
            </a:r>
            <a:r>
              <a:rPr lang="en-US" altLang="zh-CN" sz="1200" kern="1200" dirty="0" err="1" smtClean="0">
                <a:solidFill>
                  <a:schemeClr val="tx1"/>
                </a:solidFill>
                <a:latin typeface="Times New Roman" pitchFamily="18" charset="0"/>
                <a:ea typeface="+mn-ea"/>
                <a:cs typeface="+mn-cs"/>
              </a:rPr>
              <a:t>Xinyu</a:t>
            </a:r>
            <a:r>
              <a:rPr lang="en-US" altLang="zh-CN" sz="1200" kern="1200" dirty="0" smtClean="0">
                <a:solidFill>
                  <a:schemeClr val="tx1"/>
                </a:solidFill>
                <a:latin typeface="Times New Roman" pitchFamily="18" charset="0"/>
                <a:ea typeface="+mn-ea"/>
                <a:cs typeface="+mn-cs"/>
              </a:rPr>
              <a:t> </a:t>
            </a:r>
            <a:r>
              <a:rPr lang="en-US" altLang="zh-CN" sz="1200" kern="1200" dirty="0" err="1" smtClean="0">
                <a:solidFill>
                  <a:schemeClr val="tx1"/>
                </a:solidFill>
                <a:latin typeface="Times New Roman" pitchFamily="18" charset="0"/>
                <a:ea typeface="+mn-ea"/>
                <a:cs typeface="+mn-cs"/>
              </a:rPr>
              <a:t>Gao</a:t>
            </a:r>
            <a:r>
              <a:rPr lang="en-US" altLang="zh-CN" sz="1200" kern="1200" dirty="0" smtClean="0">
                <a:solidFill>
                  <a:schemeClr val="tx1"/>
                </a:solidFill>
                <a:latin typeface="Times New Roman" pitchFamily="18" charset="0"/>
                <a:ea typeface="+mn-ea"/>
                <a:cs typeface="+mn-cs"/>
              </a:rPr>
              <a:t> from</a:t>
            </a:r>
            <a:r>
              <a:rPr lang="en-US" altLang="zh-CN" sz="1200" kern="1200" baseline="0" dirty="0" smtClean="0">
                <a:solidFill>
                  <a:schemeClr val="tx1"/>
                </a:solidFill>
                <a:latin typeface="Times New Roman" pitchFamily="18" charset="0"/>
                <a:ea typeface="+mn-ea"/>
                <a:cs typeface="+mn-cs"/>
              </a:rPr>
              <a:t> </a:t>
            </a:r>
            <a:r>
              <a:rPr lang="en-US" altLang="zh-CN" sz="1200" kern="1200" baseline="0" dirty="0" err="1" smtClean="0">
                <a:solidFill>
                  <a:schemeClr val="tx1"/>
                </a:solidFill>
                <a:latin typeface="Times New Roman" pitchFamily="18" charset="0"/>
                <a:ea typeface="+mn-ea"/>
                <a:cs typeface="+mn-cs"/>
              </a:rPr>
              <a:t>Tsinghua</a:t>
            </a:r>
            <a:r>
              <a:rPr lang="en-US" altLang="zh-CN" sz="1200" kern="1200" baseline="0" dirty="0" smtClean="0">
                <a:solidFill>
                  <a:schemeClr val="tx1"/>
                </a:solidFill>
                <a:latin typeface="Times New Roman" pitchFamily="18" charset="0"/>
                <a:ea typeface="+mn-ea"/>
                <a:cs typeface="+mn-cs"/>
              </a:rPr>
              <a:t> University. Today,</a:t>
            </a:r>
            <a:r>
              <a:rPr lang="en-US" altLang="zh-CN" sz="1200" kern="1200" dirty="0" smtClean="0">
                <a:solidFill>
                  <a:schemeClr val="tx1"/>
                </a:solidFill>
                <a:latin typeface="Times New Roman" pitchFamily="18" charset="0"/>
                <a:ea typeface="+mn-ea"/>
                <a:cs typeface="+mn-cs"/>
              </a:rPr>
              <a:t> it’s my great honor to make this presentation. The title of this presentation is </a:t>
            </a:r>
            <a:r>
              <a:rPr lang="en-US" altLang="zh-CN" sz="1200" dirty="0" smtClean="0">
                <a:ea typeface="宋体" pitchFamily="2" charset="-122"/>
              </a:rPr>
              <a:t>Capacity-Approaching Linear </a:t>
            </a:r>
            <a:r>
              <a:rPr lang="en-US" altLang="zh-CN" sz="1200" dirty="0" err="1" smtClean="0">
                <a:ea typeface="宋体" pitchFamily="2" charset="-122"/>
              </a:rPr>
              <a:t>Precoding</a:t>
            </a:r>
            <a:r>
              <a:rPr lang="en-US" altLang="zh-CN" sz="1200" dirty="0" smtClean="0">
                <a:ea typeface="宋体" pitchFamily="2" charset="-122"/>
              </a:rPr>
              <a:t> with Low-Complexity for Multi-User Large-Scale MIMO systems.</a:t>
            </a:r>
            <a:endParaRPr lang="zh-CN" altLang="zh-CN" sz="1200" kern="1200" dirty="0" smtClean="0">
              <a:solidFill>
                <a:schemeClr val="tx1"/>
              </a:solidFill>
              <a:latin typeface="Times New Roman" pitchFamily="18"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marL="0" lvl="1">
              <a:defRPr/>
            </a:pPr>
            <a:r>
              <a:rPr lang="en-US" altLang="zh-CN" dirty="0" smtClean="0"/>
              <a:t>Finally</a:t>
            </a:r>
            <a:r>
              <a:rPr lang="en-US" altLang="zh-CN" baseline="0" dirty="0" smtClean="0"/>
              <a:t>, we will quantified the convergence rate to provide more insights. By utilizing some special properties of matrix W, we can conclude that the </a:t>
            </a:r>
            <a:r>
              <a:rPr lang="en-US" altLang="zh-CN" baseline="0" dirty="0" err="1" smtClean="0"/>
              <a:t>frobenius</a:t>
            </a:r>
            <a:r>
              <a:rPr lang="en-US" altLang="zh-CN" baseline="0" dirty="0" smtClean="0"/>
              <a:t> norm of the iteration matrix BGS can be well approximated by this one. The figure in this slide shows the gap between the theoretical value and the practical value is negligible, especially when the number of BS antennas N is large.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Based on this approximation, we can conclude that for our method, </a:t>
            </a:r>
            <a:r>
              <a:rPr lang="en-US" altLang="zh-CN" sz="1200" kern="0" dirty="0" smtClean="0">
                <a:solidFill>
                  <a:srgbClr val="000000"/>
                </a:solidFill>
                <a:latin typeface="Times New Roman" pitchFamily="18" charset="0"/>
                <a:ea typeface="宋体" charset="-122"/>
                <a:cs typeface="+mn-cs"/>
                <a:sym typeface="Wingdings" pitchFamily="2" charset="2"/>
              </a:rPr>
              <a:t>the </a:t>
            </a:r>
            <a:r>
              <a:rPr lang="en-US" altLang="zh-CN" sz="1200" kern="0" dirty="0" smtClean="0">
                <a:solidFill>
                  <a:srgbClr val="FF0000"/>
                </a:solidFill>
                <a:latin typeface="Times New Roman" pitchFamily="18" charset="0"/>
                <a:ea typeface="宋体" charset="-122"/>
                <a:cs typeface="+mn-cs"/>
                <a:sym typeface="Wingdings" pitchFamily="2" charset="2"/>
              </a:rPr>
              <a:t>larger </a:t>
            </a:r>
            <a:r>
              <a:rPr lang="en-US" altLang="zh-CN" sz="1200" i="1" kern="0" dirty="0" smtClean="0">
                <a:solidFill>
                  <a:srgbClr val="FF0000"/>
                </a:solidFill>
                <a:latin typeface="Times New Roman" pitchFamily="18" charset="0"/>
                <a:ea typeface="宋体" charset="-122"/>
                <a:cs typeface="+mn-cs"/>
                <a:sym typeface="Wingdings" pitchFamily="2" charset="2"/>
              </a:rPr>
              <a:t>N</a:t>
            </a:r>
            <a:r>
              <a:rPr lang="en-US" altLang="zh-CN" sz="1200" kern="0" dirty="0" smtClean="0">
                <a:solidFill>
                  <a:srgbClr val="000000"/>
                </a:solidFill>
                <a:latin typeface="Times New Roman" pitchFamily="18" charset="0"/>
                <a:ea typeface="宋体" charset="-122"/>
                <a:cs typeface="+mn-cs"/>
                <a:sym typeface="Wingdings" pitchFamily="2" charset="2"/>
              </a:rPr>
              <a:t> is, the </a:t>
            </a:r>
            <a:r>
              <a:rPr lang="en-US" altLang="zh-CN" sz="1200" kern="0" dirty="0" smtClean="0">
                <a:solidFill>
                  <a:srgbClr val="FF0000"/>
                </a:solidFill>
                <a:latin typeface="Times New Roman" pitchFamily="18" charset="0"/>
                <a:ea typeface="宋体" charset="-122"/>
                <a:cs typeface="+mn-cs"/>
                <a:sym typeface="Wingdings" pitchFamily="2" charset="2"/>
              </a:rPr>
              <a:t>faster</a:t>
            </a:r>
            <a:r>
              <a:rPr lang="en-US" altLang="zh-CN" sz="1200" kern="0" dirty="0" smtClean="0">
                <a:solidFill>
                  <a:srgbClr val="000000"/>
                </a:solidFill>
                <a:latin typeface="Times New Roman" pitchFamily="18" charset="0"/>
                <a:ea typeface="宋体" charset="-122"/>
                <a:cs typeface="+mn-cs"/>
                <a:sym typeface="Wingdings" pitchFamily="2" charset="2"/>
              </a:rPr>
              <a:t> convergence rate will be,</a:t>
            </a:r>
            <a:r>
              <a:rPr lang="en-US" altLang="zh-CN" sz="1200" kern="0" baseline="0" dirty="0" smtClean="0">
                <a:solidFill>
                  <a:srgbClr val="000000"/>
                </a:solidFill>
                <a:latin typeface="Times New Roman" pitchFamily="18" charset="0"/>
                <a:ea typeface="宋体" charset="-122"/>
                <a:cs typeface="+mn-cs"/>
                <a:sym typeface="Wingdings" pitchFamily="2" charset="2"/>
              </a:rPr>
              <a:t> which means the proposed GS-based </a:t>
            </a:r>
            <a:r>
              <a:rPr lang="en-US" altLang="zh-CN" sz="1200" kern="0" dirty="0" err="1" smtClean="0">
                <a:solidFill>
                  <a:srgbClr val="FF0000"/>
                </a:solidFill>
                <a:latin typeface="Times New Roman" pitchFamily="18" charset="0"/>
                <a:ea typeface="宋体" charset="-122"/>
                <a:cs typeface="+mn-cs"/>
                <a:sym typeface="Wingdings" pitchFamily="2" charset="2"/>
              </a:rPr>
              <a:t>precoding</a:t>
            </a:r>
            <a:r>
              <a:rPr lang="en-US" altLang="zh-CN" sz="1200" kern="0" dirty="0" smtClean="0">
                <a:solidFill>
                  <a:srgbClr val="FF0000"/>
                </a:solidFill>
                <a:latin typeface="Times New Roman" pitchFamily="18" charset="0"/>
                <a:ea typeface="宋体" charset="-122"/>
                <a:cs typeface="+mn-cs"/>
                <a:sym typeface="Wingdings" pitchFamily="2" charset="2"/>
              </a:rPr>
              <a:t> is quite appropriate for large-scale MIMO</a:t>
            </a:r>
            <a:endParaRPr lang="en-US" altLang="zh-CN" sz="1200" kern="0" dirty="0" smtClean="0">
              <a:solidFill>
                <a:srgbClr val="000000"/>
              </a:solidFill>
              <a:latin typeface="Times New Roman" pitchFamily="18" charset="0"/>
              <a:ea typeface="宋体" charset="-122"/>
              <a:cs typeface="+mn-cs"/>
              <a:sym typeface="Wingdings" pitchFamily="2" charset="2"/>
            </a:endParaRPr>
          </a:p>
          <a:p>
            <a:pPr marL="0" lvl="1">
              <a:defRPr/>
            </a:pPr>
            <a:endParaRPr lang="zh-CN" altLang="en-US" dirty="0"/>
          </a:p>
        </p:txBody>
      </p:sp>
      <p:sp>
        <p:nvSpPr>
          <p:cNvPr id="50180" name="灯片编号占位符 3"/>
          <p:cNvSpPr>
            <a:spLocks noGrp="1"/>
          </p:cNvSpPr>
          <p:nvPr>
            <p:ph type="sldNum" sz="quarter" idx="5"/>
          </p:nvPr>
        </p:nvSpPr>
        <p:spPr>
          <a:noFill/>
        </p:spPr>
        <p:txBody>
          <a:bodyPr/>
          <a:lstStyle/>
          <a:p>
            <a:fld id="{74AA7201-24CD-4428-AEB4-E65797E5A30C}" type="slidenum">
              <a:rPr lang="zh-CN" altLang="en-US" smtClean="0">
                <a:ea typeface="宋体" pitchFamily="2" charset="-122"/>
              </a:rPr>
              <a:pPr/>
              <a:t>10</a:t>
            </a:fld>
            <a:endParaRPr lang="en-US" altLang="zh-CN" smtClean="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smtClean="0"/>
              <a:t>Next we will discuss the computational complexity of the proposed scheme.</a:t>
            </a:r>
            <a:endParaRPr lang="zh-CN" altLang="en-US" smtClean="0"/>
          </a:p>
        </p:txBody>
      </p:sp>
      <p:sp>
        <p:nvSpPr>
          <p:cNvPr id="56324" name="灯片编号占位符 3"/>
          <p:cNvSpPr>
            <a:spLocks noGrp="1"/>
          </p:cNvSpPr>
          <p:nvPr>
            <p:ph type="sldNum" sz="quarter" idx="5"/>
          </p:nvPr>
        </p:nvSpPr>
        <p:spPr>
          <a:noFill/>
        </p:spPr>
        <p:txBody>
          <a:bodyPr/>
          <a:lstStyle/>
          <a:p>
            <a:fld id="{296001E2-585C-4781-998F-B3D0C352A134}" type="slidenum">
              <a:rPr lang="zh-CN" altLang="en-US" smtClean="0">
                <a:ea typeface="宋体" pitchFamily="2" charset="-122"/>
              </a:rPr>
              <a:pPr/>
              <a:t>11</a:t>
            </a:fld>
            <a:endParaRPr lang="en-US" altLang="zh-CN" smtClean="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r>
              <a:rPr lang="en-US" altLang="zh-CN" sz="1200" kern="1200" baseline="0" dirty="0" smtClean="0">
                <a:solidFill>
                  <a:schemeClr val="tx1"/>
                </a:solidFill>
                <a:latin typeface="Times New Roman" pitchFamily="18" charset="0"/>
                <a:ea typeface="+mn-ea"/>
                <a:cs typeface="+mn-cs"/>
              </a:rPr>
              <a:t>Since both the conventional ZF </a:t>
            </a:r>
            <a:r>
              <a:rPr lang="en-US" altLang="zh-CN" sz="1200" kern="1200" baseline="0" dirty="0" err="1" smtClean="0">
                <a:solidFill>
                  <a:schemeClr val="tx1"/>
                </a:solidFill>
                <a:latin typeface="Times New Roman" pitchFamily="18" charset="0"/>
                <a:ea typeface="+mn-ea"/>
                <a:cs typeface="+mn-cs"/>
              </a:rPr>
              <a:t>precoding</a:t>
            </a:r>
            <a:r>
              <a:rPr lang="en-US" altLang="zh-CN" sz="1200" kern="1200" baseline="0" dirty="0" smtClean="0">
                <a:solidFill>
                  <a:schemeClr val="tx1"/>
                </a:solidFill>
                <a:latin typeface="Times New Roman" pitchFamily="18" charset="0"/>
                <a:ea typeface="+mn-ea"/>
                <a:cs typeface="+mn-cs"/>
              </a:rPr>
              <a:t> and the proposed GS-based </a:t>
            </a:r>
            <a:r>
              <a:rPr lang="en-US" altLang="zh-CN" sz="1200" kern="1200" baseline="0" dirty="0" err="1" smtClean="0">
                <a:solidFill>
                  <a:schemeClr val="tx1"/>
                </a:solidFill>
                <a:latin typeface="Times New Roman" pitchFamily="18" charset="0"/>
                <a:ea typeface="+mn-ea"/>
                <a:cs typeface="+mn-cs"/>
              </a:rPr>
              <a:t>precoding</a:t>
            </a:r>
            <a:r>
              <a:rPr lang="en-US" altLang="zh-CN" sz="1200" kern="1200" baseline="0" dirty="0" smtClean="0">
                <a:solidFill>
                  <a:schemeClr val="tx1"/>
                </a:solidFill>
                <a:latin typeface="Times New Roman" pitchFamily="18" charset="0"/>
                <a:ea typeface="+mn-ea"/>
                <a:cs typeface="+mn-cs"/>
              </a:rPr>
              <a:t> need to compute matrix W, </a:t>
            </a:r>
            <a:r>
              <a:rPr lang="en-US" altLang="zh-CN" sz="1200" b="0" i="0" kern="1200" baseline="0" dirty="0" smtClean="0">
                <a:solidFill>
                  <a:schemeClr val="tx1"/>
                </a:solidFill>
                <a:latin typeface="Times New Roman" pitchFamily="18" charset="0"/>
                <a:ea typeface="+mn-ea"/>
                <a:cs typeface="+mn-cs"/>
              </a:rPr>
              <a:t>here we compare the </a:t>
            </a:r>
            <a:r>
              <a:rPr lang="en-US" altLang="zh-CN" sz="1200" kern="1200" baseline="0" dirty="0" smtClean="0">
                <a:solidFill>
                  <a:schemeClr val="tx1"/>
                </a:solidFill>
                <a:latin typeface="Times New Roman" pitchFamily="18" charset="0"/>
                <a:ea typeface="+mn-ea"/>
                <a:cs typeface="+mn-cs"/>
              </a:rPr>
              <a:t>computational complexity after the </a:t>
            </a:r>
            <a:r>
              <a:rPr lang="en-US" altLang="zh-CN" sz="1200" b="0" kern="1200" baseline="0" dirty="0" smtClean="0">
                <a:solidFill>
                  <a:schemeClr val="tx1"/>
                </a:solidFill>
                <a:latin typeface="Times New Roman" pitchFamily="18" charset="0"/>
                <a:ea typeface="+mn-ea"/>
                <a:cs typeface="+mn-cs"/>
              </a:rPr>
              <a:t>matrix W has been </a:t>
            </a:r>
            <a:r>
              <a:rPr lang="en-US" altLang="zh-CN" sz="1200" kern="1200" baseline="0" dirty="0" smtClean="0">
                <a:solidFill>
                  <a:schemeClr val="tx1"/>
                </a:solidFill>
                <a:latin typeface="Times New Roman" pitchFamily="18" charset="0"/>
                <a:ea typeface="+mn-ea"/>
                <a:cs typeface="+mn-cs"/>
              </a:rPr>
              <a:t>obtained. Besides, we evaluate the complexity in terms of the required number of complex multiplications and divisions. It can be found that the complexity of GS-based </a:t>
            </a:r>
            <a:r>
              <a:rPr lang="en-US" altLang="zh-CN" sz="1200" kern="1200" baseline="0" dirty="0" err="1" smtClean="0">
                <a:solidFill>
                  <a:schemeClr val="tx1"/>
                </a:solidFill>
                <a:latin typeface="Times New Roman" pitchFamily="18" charset="0"/>
                <a:ea typeface="+mn-ea"/>
                <a:cs typeface="+mn-cs"/>
              </a:rPr>
              <a:t>precoding</a:t>
            </a:r>
            <a:r>
              <a:rPr lang="en-US" altLang="zh-CN" dirty="0" smtClean="0"/>
              <a:t> </a:t>
            </a:r>
            <a:r>
              <a:rPr lang="en-US" altLang="zh-CN" dirty="0" smtClean="0"/>
              <a:t>comes from </a:t>
            </a:r>
            <a:r>
              <a:rPr lang="en-US" altLang="zh-CN" dirty="0" smtClean="0"/>
              <a:t>3 </a:t>
            </a:r>
            <a:r>
              <a:rPr lang="en-US" altLang="zh-CN" dirty="0" smtClean="0"/>
              <a:t>parts as </a:t>
            </a:r>
            <a:r>
              <a:rPr lang="en-US" altLang="zh-CN" dirty="0" smtClean="0"/>
              <a:t>listed</a:t>
            </a:r>
            <a:r>
              <a:rPr lang="en-US" altLang="zh-CN" baseline="0" dirty="0" smtClean="0"/>
              <a:t> in this slide. Next, we will discuss them one by one</a:t>
            </a:r>
            <a:endParaRPr lang="zh-CN" altLang="en-US" dirty="0" smtClean="0"/>
          </a:p>
        </p:txBody>
      </p:sp>
      <p:sp>
        <p:nvSpPr>
          <p:cNvPr id="57348" name="灯片编号占位符 3"/>
          <p:cNvSpPr>
            <a:spLocks noGrp="1"/>
          </p:cNvSpPr>
          <p:nvPr>
            <p:ph type="sldNum" sz="quarter" idx="5"/>
          </p:nvPr>
        </p:nvSpPr>
        <p:spPr>
          <a:noFill/>
        </p:spPr>
        <p:txBody>
          <a:bodyPr/>
          <a:lstStyle/>
          <a:p>
            <a:fld id="{50915437-C184-4DA7-9E8A-3640FFB6F11F}" type="slidenum">
              <a:rPr lang="zh-CN" altLang="en-US" smtClean="0">
                <a:ea typeface="宋体" pitchFamily="2" charset="-122"/>
              </a:rPr>
              <a:pPr/>
              <a:t>12</a:t>
            </a:fld>
            <a:endParaRPr lang="en-US" altLang="zh-CN" smtClean="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zh-CN" dirty="0" smtClean="0"/>
              <a:t>The first one originates from solving the linear equation, the total required number of complex multiplications of this part is the square of K</a:t>
            </a:r>
            <a:r>
              <a:rPr lang="en-US" altLang="zh-CN" dirty="0" smtClean="0"/>
              <a:t>. Note that since the</a:t>
            </a:r>
            <a:r>
              <a:rPr lang="en-US" altLang="zh-CN" baseline="0" dirty="0" smtClean="0"/>
              <a:t> diagonal elements of matrix W can be well approximated by N the number of BS antennas, therefore we do not need any divisions for this part. </a:t>
            </a:r>
            <a:endParaRPr lang="en-US" altLang="zh-CN" dirty="0" smtClean="0"/>
          </a:p>
          <a:p>
            <a:r>
              <a:rPr lang="en-US" altLang="zh-CN" dirty="0" smtClean="0"/>
              <a:t>The second one comes from the computation of </a:t>
            </a:r>
            <a:r>
              <a:rPr lang="en-US" altLang="zh-CN" dirty="0" smtClean="0"/>
              <a:t>this one. It is a multiplication</a:t>
            </a:r>
            <a:r>
              <a:rPr lang="en-US" altLang="zh-CN" baseline="0" dirty="0" smtClean="0"/>
              <a:t> of a matrix and a vector, which</a:t>
            </a:r>
            <a:r>
              <a:rPr lang="en-US" altLang="zh-CN" dirty="0" smtClean="0"/>
              <a:t> totally</a:t>
            </a:r>
            <a:r>
              <a:rPr lang="en-US" altLang="zh-CN" baseline="0" dirty="0" smtClean="0"/>
              <a:t> requires </a:t>
            </a:r>
            <a:r>
              <a:rPr lang="en-US" altLang="zh-CN" dirty="0" smtClean="0"/>
              <a:t>NK </a:t>
            </a:r>
            <a:r>
              <a:rPr lang="en-US" altLang="zh-CN" dirty="0" smtClean="0"/>
              <a:t>times of complex multiplications</a:t>
            </a:r>
            <a:r>
              <a:rPr lang="en-US" altLang="zh-CN" dirty="0" smtClean="0"/>
              <a:t>. Also</a:t>
            </a:r>
            <a:r>
              <a:rPr lang="en-US" altLang="zh-CN" baseline="0" dirty="0" smtClean="0"/>
              <a:t> no division is required for this part.</a:t>
            </a:r>
            <a:endParaRPr lang="zh-CN"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zh-CN" dirty="0" smtClean="0"/>
              <a:t>The third one is from the calculation of the factor beta. It has been proved that when N and K go infinity while N over K keeps fixed, beta converges to a deterministic value. And when N and K is finite in practice, the practical beta still meets the theoretical [ˌ</a:t>
            </a:r>
            <a:r>
              <a:rPr lang="en-US" altLang="zh-CN" dirty="0" err="1" smtClean="0"/>
              <a:t>θiəˈrɛtɪkəl</a:t>
            </a:r>
            <a:r>
              <a:rPr lang="en-US" altLang="zh-CN" dirty="0" smtClean="0"/>
              <a:t>] value. Therefore, beta is known and constant, and we only need N times of complex multiplications to compute </a:t>
            </a:r>
            <a:r>
              <a:rPr lang="en-US" altLang="zh-CN" dirty="0" smtClean="0"/>
              <a:t>this one. Again</a:t>
            </a:r>
            <a:r>
              <a:rPr lang="en-US" altLang="zh-CN" baseline="0" dirty="0" smtClean="0"/>
              <a:t>, no division is required. </a:t>
            </a:r>
            <a:endParaRPr lang="en-US" altLang="zh-CN"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zh-CN" dirty="0" smtClean="0"/>
              <a:t>Based on the analysis above, the overall complexity </a:t>
            </a:r>
            <a:r>
              <a:rPr lang="en-US" altLang="zh-CN" dirty="0" smtClean="0"/>
              <a:t>of</a:t>
            </a:r>
            <a:r>
              <a:rPr lang="en-US" altLang="zh-CN" baseline="0" dirty="0" smtClean="0"/>
              <a:t> our method can be presented by this formula</a:t>
            </a:r>
            <a:r>
              <a:rPr lang="en-US" altLang="zh-CN" dirty="0" smtClean="0"/>
              <a:t>. </a:t>
            </a:r>
            <a:r>
              <a:rPr lang="en-US" altLang="zh-CN" dirty="0" smtClean="0"/>
              <a:t>The table below compares the complexity of the conventional </a:t>
            </a:r>
            <a:r>
              <a:rPr lang="en-US" altLang="zh-CN" dirty="0" smtClean="0">
                <a:solidFill>
                  <a:srgbClr val="0033CC"/>
                </a:solidFill>
              </a:rPr>
              <a:t>Neumann-based </a:t>
            </a:r>
            <a:r>
              <a:rPr lang="en-US" altLang="zh-CN" dirty="0" err="1" smtClean="0">
                <a:solidFill>
                  <a:srgbClr val="0033CC"/>
                </a:solidFill>
              </a:rPr>
              <a:t>precoding</a:t>
            </a:r>
            <a:r>
              <a:rPr lang="en-US" altLang="zh-CN" dirty="0" smtClean="0">
                <a:solidFill>
                  <a:srgbClr val="0033CC"/>
                </a:solidFill>
              </a:rPr>
              <a:t> </a:t>
            </a:r>
            <a:r>
              <a:rPr lang="en-US" altLang="zh-CN" dirty="0" smtClean="0"/>
              <a:t>and </a:t>
            </a:r>
            <a:r>
              <a:rPr lang="en-US" altLang="zh-CN" dirty="0" smtClean="0"/>
              <a:t>our</a:t>
            </a:r>
            <a:r>
              <a:rPr lang="en-US" altLang="zh-CN" baseline="0" dirty="0" smtClean="0"/>
              <a:t> method</a:t>
            </a:r>
            <a:r>
              <a:rPr lang="en-US" altLang="zh-CN" dirty="0" smtClean="0">
                <a:solidFill>
                  <a:srgbClr val="0033CC"/>
                </a:solidFill>
              </a:rPr>
              <a:t>. </a:t>
            </a:r>
            <a:r>
              <a:rPr lang="en-US" altLang="zh-CN" dirty="0" smtClean="0"/>
              <a:t>we can conclude from the table that the Neumann-based </a:t>
            </a:r>
            <a:r>
              <a:rPr lang="en-US" altLang="zh-CN" dirty="0" err="1" smtClean="0"/>
              <a:t>precoding</a:t>
            </a:r>
            <a:r>
              <a:rPr lang="en-US" altLang="zh-CN" dirty="0" smtClean="0"/>
              <a:t> can reduce the complexity from</a:t>
            </a:r>
            <a:r>
              <a:rPr lang="en-US" altLang="zh-CN" dirty="0" smtClean="0">
                <a:solidFill>
                  <a:srgbClr val="0033CC"/>
                </a:solidFill>
              </a:rPr>
              <a:t> </a:t>
            </a:r>
            <a:r>
              <a:rPr lang="en-US" altLang="zh-CN" i="1" dirty="0" err="1" smtClean="0"/>
              <a:t>K_cubic</a:t>
            </a:r>
            <a:r>
              <a:rPr lang="en-US" altLang="zh-CN" i="1" dirty="0" smtClean="0"/>
              <a:t> to </a:t>
            </a:r>
            <a:r>
              <a:rPr lang="en-US" altLang="zh-CN" i="1" dirty="0" err="1" smtClean="0"/>
              <a:t>K_square</a:t>
            </a:r>
            <a:r>
              <a:rPr lang="en-US" altLang="zh-CN" i="1" dirty="0" smtClean="0"/>
              <a:t> when the number of iterations is </a:t>
            </a:r>
            <a:r>
              <a:rPr lang="en-US" altLang="zh-CN" i="1" dirty="0" err="1" smtClean="0"/>
              <a:t>i</a:t>
            </a:r>
            <a:r>
              <a:rPr lang="en-US" altLang="zh-CN" i="1" dirty="0" smtClean="0"/>
              <a:t> = 2, but its complexity is still O(K3) when </a:t>
            </a:r>
            <a:r>
              <a:rPr lang="en-US" altLang="zh-CN" i="1" dirty="0" err="1" smtClean="0"/>
              <a:t>i</a:t>
            </a:r>
            <a:r>
              <a:rPr lang="en-US" altLang="zh-CN" i="1" dirty="0" smtClean="0"/>
              <a:t> ≥ 3. </a:t>
            </a:r>
            <a:r>
              <a:rPr lang="en-US" altLang="zh-CN" dirty="0" smtClean="0"/>
              <a:t>To ensure the approximation performance, usually a large value of </a:t>
            </a:r>
            <a:r>
              <a:rPr lang="en-US" altLang="zh-CN" i="1" dirty="0" err="1" smtClean="0"/>
              <a:t>i</a:t>
            </a:r>
            <a:r>
              <a:rPr lang="en-US" altLang="zh-CN" i="1" dirty="0" smtClean="0"/>
              <a:t> is required (as will be verified later </a:t>
            </a:r>
            <a:r>
              <a:rPr lang="en-US" altLang="zh-CN" dirty="0" smtClean="0"/>
              <a:t>in simulation results), which means the overall complexity is almost the same as the ZF </a:t>
            </a:r>
            <a:r>
              <a:rPr lang="en-US" altLang="zh-CN" dirty="0" err="1" smtClean="0"/>
              <a:t>precoding</a:t>
            </a:r>
            <a:r>
              <a:rPr lang="en-US" altLang="zh-CN" dirty="0" smtClean="0"/>
              <a:t>. </a:t>
            </a:r>
            <a:r>
              <a:rPr lang="en-US" altLang="zh-CN" dirty="0" smtClean="0"/>
              <a:t>By contrast, </a:t>
            </a:r>
            <a:r>
              <a:rPr lang="en-US" altLang="zh-CN" dirty="0" smtClean="0"/>
              <a:t>we can observe that the complexity of the proposed scheme is </a:t>
            </a:r>
            <a:r>
              <a:rPr lang="en-US" altLang="zh-CN" i="1" dirty="0" smtClean="0"/>
              <a:t>O(K2) for an arbitrary number of iterations. Even for </a:t>
            </a:r>
            <a:r>
              <a:rPr lang="en-US" altLang="zh-CN" i="1" dirty="0" err="1" smtClean="0"/>
              <a:t>i</a:t>
            </a:r>
            <a:r>
              <a:rPr lang="en-US" altLang="zh-CN" i="1" dirty="0" smtClean="0"/>
              <a:t> = 2, the </a:t>
            </a:r>
            <a:r>
              <a:rPr lang="en-US" altLang="zh-CN" dirty="0" smtClean="0"/>
              <a:t>proposed scheme enjoys a lower complexity than the conventional one.</a:t>
            </a:r>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noFill/>
          <a:ln/>
        </p:spPr>
        <p:txBody>
          <a:bodyPr/>
          <a:lstStyle/>
          <a:p>
            <a:r>
              <a:rPr lang="en-US" altLang="zh-CN" smtClean="0"/>
              <a:t>Next, we will show the simulation results to verify the advantage of the proposed GS-based precoding scheme.</a:t>
            </a:r>
            <a:endParaRPr lang="zh-CN" altLang="en-US" smtClean="0"/>
          </a:p>
          <a:p>
            <a:endParaRPr lang="zh-CN" altLang="en-US" smtClean="0"/>
          </a:p>
        </p:txBody>
      </p:sp>
      <p:sp>
        <p:nvSpPr>
          <p:cNvPr id="62468" name="灯片编号占位符 3"/>
          <p:cNvSpPr>
            <a:spLocks noGrp="1"/>
          </p:cNvSpPr>
          <p:nvPr>
            <p:ph type="sldNum" sz="quarter" idx="5"/>
          </p:nvPr>
        </p:nvSpPr>
        <p:spPr>
          <a:noFill/>
        </p:spPr>
        <p:txBody>
          <a:bodyPr/>
          <a:lstStyle/>
          <a:p>
            <a:fld id="{91EC66A6-EAD9-4E5B-B56E-D3AD52F9FC19}" type="slidenum">
              <a:rPr lang="zh-CN" altLang="en-US" smtClean="0">
                <a:ea typeface="宋体" pitchFamily="2" charset="-122"/>
              </a:rPr>
              <a:pPr/>
              <a:t>16</a:t>
            </a:fld>
            <a:endParaRPr lang="en-US" altLang="zh-CN" smtClean="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zh-CN" dirty="0" smtClean="0"/>
              <a:t>The two figures show the capacity comparison between the Neumann-based </a:t>
            </a:r>
            <a:r>
              <a:rPr lang="en-US" altLang="zh-CN" dirty="0" err="1" smtClean="0"/>
              <a:t>precoding</a:t>
            </a:r>
            <a:r>
              <a:rPr lang="en-US" altLang="zh-CN" dirty="0" smtClean="0"/>
              <a:t> and GS-based </a:t>
            </a:r>
            <a:r>
              <a:rPr lang="en-US" altLang="zh-CN" dirty="0" err="1" smtClean="0"/>
              <a:t>precoding</a:t>
            </a:r>
            <a:r>
              <a:rPr lang="en-US" altLang="zh-CN" dirty="0" smtClean="0"/>
              <a:t> with zero-vector initial solution. (The MIMO configuration is N*K=256*16 and N*K=256*32, respectively, and </a:t>
            </a:r>
            <a:r>
              <a:rPr lang="en-US" altLang="zh-CN" dirty="0" err="1" smtClean="0"/>
              <a:t>i</a:t>
            </a:r>
            <a:r>
              <a:rPr lang="en-US" altLang="zh-CN" dirty="0" smtClean="0"/>
              <a:t> denotes the number of iterations.) It is clear that the classical ZF </a:t>
            </a:r>
            <a:r>
              <a:rPr lang="en-US" altLang="zh-CN" dirty="0" err="1" smtClean="0"/>
              <a:t>precoding</a:t>
            </a:r>
            <a:r>
              <a:rPr lang="en-US" altLang="zh-CN" dirty="0" smtClean="0"/>
              <a:t> is capacity-approaching compared to the optimal DPC </a:t>
            </a:r>
            <a:r>
              <a:rPr lang="en-US" altLang="zh-CN" dirty="0" err="1" smtClean="0"/>
              <a:t>precoding</a:t>
            </a:r>
            <a:r>
              <a:rPr lang="en-US" altLang="zh-CN" dirty="0" smtClean="0"/>
              <a:t>. (since the performance gap is within 0.5 dB for the achieved capacity of 220 bps/Hz.) In addition, as shown in first figure, when the number of iterations is small, e.g.,2, the Neumann-based </a:t>
            </a:r>
            <a:r>
              <a:rPr lang="en-US" altLang="zh-CN" dirty="0" err="1" smtClean="0"/>
              <a:t>precoding</a:t>
            </a:r>
            <a:r>
              <a:rPr lang="en-US" altLang="zh-CN" dirty="0" smtClean="0"/>
              <a:t> cannot converge, leading to the serious multi-user interferences and the obvious loss in capacity, while the proposed algorithm can achieve much better performance. (For example, when SNR = 30 dB, the proposed scheme can achieve 175 bps/Hz, while only 130 bps/Hz can be obtained by the conventional scheme.) As the number of iterations </a:t>
            </a:r>
            <a:r>
              <a:rPr lang="en-US" altLang="zh-CN" dirty="0" err="1" smtClean="0"/>
              <a:t>i</a:t>
            </a:r>
            <a:r>
              <a:rPr lang="en-US" altLang="zh-CN" dirty="0" smtClean="0"/>
              <a:t> increases, the performance of both schemes improves. However, when the same number of iterations </a:t>
            </a:r>
            <a:r>
              <a:rPr lang="en-US" altLang="zh-CN" dirty="0" err="1" smtClean="0"/>
              <a:t>i</a:t>
            </a:r>
            <a:r>
              <a:rPr lang="en-US" altLang="zh-CN" dirty="0" smtClean="0"/>
              <a:t> is used, the proposed scheme outperforms the conventional one. (For example, when  ${</a:t>
            </a:r>
            <a:r>
              <a:rPr lang="en-US" altLang="zh-CN" dirty="0" err="1" smtClean="0"/>
              <a:t>i</a:t>
            </a:r>
            <a:r>
              <a:rPr lang="en-US" altLang="zh-CN" dirty="0" smtClean="0"/>
              <a:t> = 4}$, the required SNR to achieve  the capacity of  200 bps/Hz by the proposed scheme is 26 dB, while the conventional one requires the SNR of 30 dB.)</a:t>
            </a:r>
          </a:p>
          <a:p>
            <a:endParaRPr lang="en-US" altLang="zh-CN" dirty="0" smtClean="0"/>
          </a:p>
          <a:p>
            <a:r>
              <a:rPr lang="en-US" altLang="zh-CN" dirty="0" smtClean="0"/>
              <a:t>Comparing the two figures, we can also find that with a decreasing value of N over K, the performance of Neumann-based </a:t>
            </a:r>
            <a:r>
              <a:rPr lang="en-US" altLang="zh-CN" dirty="0" err="1" smtClean="0"/>
              <a:t>precoding</a:t>
            </a:r>
            <a:r>
              <a:rPr lang="en-US" altLang="zh-CN" dirty="0" smtClean="0"/>
              <a:t> becomes worse. For example, when  ${</a:t>
            </a:r>
            <a:r>
              <a:rPr lang="en-US" altLang="zh-CN" dirty="0" err="1" smtClean="0"/>
              <a:t>i</a:t>
            </a:r>
            <a:r>
              <a:rPr lang="en-US" altLang="zh-CN" dirty="0" smtClean="0"/>
              <a:t> = 4}$, for the first MIMO system, the Neumann-based </a:t>
            </a:r>
            <a:r>
              <a:rPr lang="en-US" altLang="zh-CN" dirty="0" err="1" smtClean="0"/>
              <a:t>precoding</a:t>
            </a:r>
            <a:r>
              <a:rPr lang="en-US" altLang="zh-CN" dirty="0" smtClean="0"/>
              <a:t> can achieve 90 percent of capacity of the DPC </a:t>
            </a:r>
            <a:r>
              <a:rPr lang="en-US" altLang="zh-CN" dirty="0" err="1" smtClean="0"/>
              <a:t>precoding</a:t>
            </a:r>
            <a:r>
              <a:rPr lang="en-US" altLang="zh-CN" dirty="0" smtClean="0"/>
              <a:t> at SNR equals to 30 dB, while for the second MIMO system, it can only achieve 64 percent. In contrast, when </a:t>
            </a:r>
            <a:r>
              <a:rPr lang="en-US" altLang="zh-CN" dirty="0" err="1" smtClean="0"/>
              <a:t>i</a:t>
            </a:r>
            <a:r>
              <a:rPr lang="en-US" altLang="zh-CN" dirty="0" smtClean="0"/>
              <a:t> equals to 4, the proposed GS-based </a:t>
            </a:r>
            <a:r>
              <a:rPr lang="en-US" altLang="zh-CN" dirty="0" err="1" smtClean="0"/>
              <a:t>precoding</a:t>
            </a:r>
            <a:r>
              <a:rPr lang="en-US" altLang="zh-CN" dirty="0" smtClean="0"/>
              <a:t> can achieve 99 percent and  97 percent of capacity of the DPC </a:t>
            </a:r>
            <a:r>
              <a:rPr lang="en-US" altLang="zh-CN" dirty="0" err="1" smtClean="0"/>
              <a:t>precoding</a:t>
            </a:r>
            <a:r>
              <a:rPr lang="en-US" altLang="zh-CN" dirty="0" smtClean="0"/>
              <a:t> for the first and the second MIMO systems, respectively. This indicates that the proposed scheme is more robust to N over K</a:t>
            </a:r>
            <a:r>
              <a:rPr lang="en-US" altLang="zh-CN" dirty="0" smtClean="0"/>
              <a:t>. Also it verifies</a:t>
            </a:r>
            <a:r>
              <a:rPr lang="en-US" altLang="zh-CN" baseline="0" dirty="0" smtClean="0"/>
              <a:t> the convergence rate </a:t>
            </a:r>
            <a:r>
              <a:rPr lang="en-US" altLang="zh-CN" baseline="0" smtClean="0"/>
              <a:t>analysis above</a:t>
            </a:r>
            <a:endParaRPr lang="zh-CN"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p:spPr>
      </p:sp>
      <p:sp>
        <p:nvSpPr>
          <p:cNvPr id="66563" name="备注占位符 2"/>
          <p:cNvSpPr>
            <a:spLocks noGrp="1"/>
          </p:cNvSpPr>
          <p:nvPr>
            <p:ph type="body" idx="1"/>
          </p:nvPr>
        </p:nvSpPr>
        <p:spPr>
          <a:noFill/>
          <a:ln/>
        </p:spPr>
        <p:txBody>
          <a:bodyPr/>
          <a:lstStyle/>
          <a:p>
            <a:r>
              <a:rPr lang="en-US" altLang="zh-CN" dirty="0" smtClean="0"/>
              <a:t>In the end, we summarize this </a:t>
            </a:r>
            <a:r>
              <a:rPr lang="en-US" altLang="zh-CN" dirty="0" smtClean="0"/>
              <a:t>presentation </a:t>
            </a:r>
            <a:r>
              <a:rPr lang="en-US" altLang="zh-CN" dirty="0" smtClean="0"/>
              <a:t>and draw the conclusions. </a:t>
            </a:r>
            <a:endParaRPr lang="zh-CN" altLang="en-US" dirty="0" smtClean="0"/>
          </a:p>
        </p:txBody>
      </p:sp>
      <p:sp>
        <p:nvSpPr>
          <p:cNvPr id="66564" name="灯片编号占位符 3"/>
          <p:cNvSpPr>
            <a:spLocks noGrp="1"/>
          </p:cNvSpPr>
          <p:nvPr>
            <p:ph type="sldNum" sz="quarter" idx="5"/>
          </p:nvPr>
        </p:nvSpPr>
        <p:spPr>
          <a:noFill/>
        </p:spPr>
        <p:txBody>
          <a:bodyPr/>
          <a:lstStyle/>
          <a:p>
            <a:fld id="{5A982315-27A9-463D-A5EC-800FF84B40B0}" type="slidenum">
              <a:rPr lang="zh-CN" altLang="en-US" smtClean="0">
                <a:ea typeface="宋体" pitchFamily="2" charset="-122"/>
              </a:rPr>
              <a:pPr/>
              <a:t>18</a:t>
            </a:fld>
            <a:endParaRPr lang="en-US" altLang="zh-CN" smtClean="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altLang="zh-CN" dirty="0" smtClean="0"/>
              <a:t>Firstly…Secondly…Thirdly…Fourthly…Finally…</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This</a:t>
            </a:r>
            <a:r>
              <a:rPr lang="en-US" altLang="zh-CN" baseline="0" dirty="0" smtClean="0"/>
              <a:t> presentation will consist of 5 parts, that is technical background, proposed solution, complexity analysis, simulation results, and conclusion. At the beginning, let’s have a view of the technical background</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2</a:t>
            </a:fld>
            <a:endParaRPr lang="en-US" altLang="zh-CN" smtClean="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That</a:t>
            </a:r>
            <a:r>
              <a:rPr lang="en-US" altLang="zh-CN" baseline="0" dirty="0" smtClean="0"/>
              <a:t>’s all. Thanks for your attention!</a:t>
            </a:r>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20</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a:ln/>
        </p:spPr>
        <p:txBody>
          <a:bodyPr/>
          <a:lstStyle/>
          <a:p>
            <a:r>
              <a:rPr lang="en-US" altLang="zh-CN" dirty="0" smtClean="0"/>
              <a:t>We are familiar with the large-scale</a:t>
            </a:r>
            <a:r>
              <a:rPr lang="en-US" altLang="zh-CN" baseline="0" dirty="0" smtClean="0"/>
              <a:t> MIMO. Unlike the traditional small-scale MIMO, </a:t>
            </a:r>
            <a:r>
              <a:rPr lang="en-US" altLang="zh-CN" sz="1200" kern="1200" baseline="0" dirty="0" smtClean="0">
                <a:solidFill>
                  <a:schemeClr val="tx1"/>
                </a:solidFill>
                <a:latin typeface="Times New Roman" pitchFamily="18" charset="0"/>
                <a:ea typeface="+mn-ea"/>
                <a:cs typeface="+mn-cs"/>
              </a:rPr>
              <a:t>large-scale MIMO equips a very large number of antennas (e.g., 256 antennas or even more) at the base station (BS) to simultaneously serve multiple users</a:t>
            </a:r>
            <a:endParaRPr lang="en-US" altLang="zh-CN" dirty="0" smtClean="0"/>
          </a:p>
          <a:p>
            <a:r>
              <a:rPr lang="en-US" altLang="zh-CN" sz="1200" kern="1200" dirty="0" smtClean="0">
                <a:solidFill>
                  <a:schemeClr val="tx1"/>
                </a:solidFill>
                <a:latin typeface="Times New Roman" pitchFamily="18" charset="0"/>
                <a:ea typeface="+mn-ea"/>
                <a:cs typeface="+mn-cs"/>
              </a:rPr>
              <a:t>The main advantages of LS-MIMO is it can improve both the spectrum ['</a:t>
            </a:r>
            <a:r>
              <a:rPr lang="en-US" altLang="zh-CN" sz="1200" kern="1200" dirty="0" err="1" smtClean="0">
                <a:solidFill>
                  <a:schemeClr val="tx1"/>
                </a:solidFill>
                <a:latin typeface="Times New Roman" pitchFamily="18" charset="0"/>
                <a:ea typeface="+mn-ea"/>
                <a:cs typeface="+mn-cs"/>
              </a:rPr>
              <a:t>spektrəm</a:t>
            </a:r>
            <a:r>
              <a:rPr lang="en-US" altLang="zh-CN" sz="1200" kern="1200" dirty="0" smtClean="0">
                <a:solidFill>
                  <a:schemeClr val="tx1"/>
                </a:solidFill>
                <a:latin typeface="Times New Roman" pitchFamily="18" charset="0"/>
                <a:ea typeface="+mn-ea"/>
                <a:cs typeface="+mn-cs"/>
              </a:rPr>
              <a:t>] efficiency  and  energy efficiency by orders of magnitude. It is considered as the promising key technology for 5G. However, realizing the attractive merits of large-scale MIMO in practice faces some challenging problems as we listed in this slide, one of which is the low-complexity </a:t>
            </a:r>
            <a:r>
              <a:rPr lang="en-US" altLang="zh-CN" sz="1200" kern="1200" dirty="0" err="1" smtClean="0">
                <a:solidFill>
                  <a:schemeClr val="tx1"/>
                </a:solidFill>
                <a:latin typeface="Times New Roman" pitchFamily="18" charset="0"/>
                <a:ea typeface="+mn-ea"/>
                <a:cs typeface="+mn-cs"/>
              </a:rPr>
              <a:t>precoding</a:t>
            </a:r>
            <a:r>
              <a:rPr lang="en-US" altLang="zh-CN" sz="1200" kern="1200" dirty="0" smtClean="0">
                <a:solidFill>
                  <a:schemeClr val="tx1"/>
                </a:solidFill>
                <a:latin typeface="Times New Roman" pitchFamily="18" charset="0"/>
                <a:ea typeface="+mn-ea"/>
                <a:cs typeface="+mn-cs"/>
              </a:rPr>
              <a:t> in the downlink.</a:t>
            </a:r>
            <a:endParaRPr lang="en-US" altLang="zh-CN" dirty="0" smtClean="0"/>
          </a:p>
        </p:txBody>
      </p:sp>
      <p:sp>
        <p:nvSpPr>
          <p:cNvPr id="43012" name="灯片编号占位符 3"/>
          <p:cNvSpPr>
            <a:spLocks noGrp="1"/>
          </p:cNvSpPr>
          <p:nvPr>
            <p:ph type="sldNum" sz="quarter" idx="5"/>
          </p:nvPr>
        </p:nvSpPr>
        <p:spPr>
          <a:noFill/>
        </p:spPr>
        <p:txBody>
          <a:bodyPr/>
          <a:lstStyle/>
          <a:p>
            <a:fld id="{65FAE44F-8BE3-47C3-A363-202E7AC99B2B}" type="slidenum">
              <a:rPr lang="zh-CN" altLang="en-US" smtClean="0">
                <a:ea typeface="宋体" pitchFamily="2" charset="-122"/>
              </a:rPr>
              <a:pPr/>
              <a:t>3</a:t>
            </a:fld>
            <a:endParaRPr lang="en-US" altLang="zh-CN"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existing</a:t>
            </a:r>
            <a:r>
              <a:rPr lang="en-US" altLang="zh-CN" baseline="0" dirty="0" smtClean="0"/>
              <a:t> </a:t>
            </a:r>
            <a:r>
              <a:rPr lang="en-US" altLang="zh-CN" baseline="0" dirty="0" err="1" smtClean="0"/>
              <a:t>preocoding</a:t>
            </a:r>
            <a:r>
              <a:rPr lang="en-US" altLang="zh-CN" baseline="0" dirty="0" smtClean="0"/>
              <a:t> schemes can be divided into </a:t>
            </a:r>
            <a:r>
              <a:rPr lang="en-US" altLang="zh-CN" dirty="0" smtClean="0"/>
              <a:t>two categories, that is the nonlinear </a:t>
            </a:r>
            <a:r>
              <a:rPr lang="en-US" altLang="zh-CN" dirty="0" err="1" smtClean="0"/>
              <a:t>precoding</a:t>
            </a:r>
            <a:r>
              <a:rPr lang="en-US" altLang="zh-CN" baseline="0" dirty="0" smtClean="0"/>
              <a:t> and the linear </a:t>
            </a:r>
            <a:r>
              <a:rPr lang="en-US" altLang="zh-CN" baseline="0" dirty="0" err="1" smtClean="0"/>
              <a:t>precoding</a:t>
            </a:r>
            <a:r>
              <a:rPr lang="en-US" altLang="zh-CN" baseline="0" dirty="0" smtClean="0"/>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nonlinear </a:t>
            </a:r>
            <a:r>
              <a:rPr lang="en-US" altLang="zh-CN" dirty="0" err="1" smtClean="0"/>
              <a:t>precoding</a:t>
            </a:r>
            <a:r>
              <a:rPr lang="en-US" altLang="zh-CN" baseline="0" dirty="0" smtClean="0"/>
              <a:t> schemes, such as</a:t>
            </a:r>
            <a:r>
              <a:rPr lang="en-US" altLang="zh-CN" dirty="0" smtClean="0"/>
              <a:t> </a:t>
            </a:r>
            <a:r>
              <a:rPr lang="en-US" altLang="zh-CN" dirty="0" smtClean="0"/>
              <a:t>dirty paper </a:t>
            </a:r>
            <a:r>
              <a:rPr lang="en-US" altLang="zh-CN" dirty="0" err="1" smtClean="0"/>
              <a:t>precoding</a:t>
            </a:r>
            <a:r>
              <a:rPr lang="en-US" altLang="zh-CN" dirty="0" smtClean="0"/>
              <a:t>, </a:t>
            </a:r>
            <a:r>
              <a:rPr lang="en-US" altLang="zh-CN" dirty="0" smtClean="0">
                <a:sym typeface="Wingdings" pitchFamily="2" charset="2"/>
              </a:rPr>
              <a:t>can </a:t>
            </a:r>
            <a:r>
              <a:rPr lang="en-US" altLang="zh-CN" dirty="0" smtClean="0">
                <a:sym typeface="Wingdings" pitchFamily="2" charset="2"/>
              </a:rPr>
              <a:t>a</a:t>
            </a:r>
            <a:r>
              <a:rPr lang="en-US" altLang="zh-CN" sz="2000" dirty="0" smtClean="0">
                <a:sym typeface="Wingdings" pitchFamily="2" charset="2"/>
              </a:rPr>
              <a:t>chieve the </a:t>
            </a:r>
            <a:r>
              <a:rPr lang="en-US" altLang="zh-CN" sz="2000" dirty="0" smtClean="0">
                <a:sym typeface="Wingdings" pitchFamily="2" charset="2"/>
              </a:rPr>
              <a:t>optimal </a:t>
            </a:r>
            <a:r>
              <a:rPr lang="en-US" altLang="zh-CN" sz="2000" dirty="0" smtClean="0">
                <a:sym typeface="Wingdings" pitchFamily="2" charset="2"/>
              </a:rPr>
              <a:t>channel </a:t>
            </a:r>
            <a:r>
              <a:rPr lang="en-US" altLang="zh-CN" sz="2000" dirty="0" smtClean="0">
                <a:sym typeface="Wingdings" pitchFamily="2" charset="2"/>
              </a:rPr>
              <a:t>capacity by utilizing</a:t>
            </a:r>
            <a:r>
              <a:rPr lang="en-US" altLang="zh-CN" sz="2000" baseline="0" dirty="0" smtClean="0">
                <a:sym typeface="Wingdings" pitchFamily="2" charset="2"/>
              </a:rPr>
              <a:t> </a:t>
            </a:r>
            <a:r>
              <a:rPr lang="en-US" altLang="zh-CN" sz="2000" dirty="0" smtClean="0">
                <a:solidFill>
                  <a:srgbClr val="FF0000"/>
                </a:solidFill>
                <a:ea typeface="宋体" pitchFamily="2" charset="-122"/>
                <a:sym typeface="Wingdings" pitchFamily="2" charset="2"/>
              </a:rPr>
              <a:t>successive </a:t>
            </a:r>
            <a:r>
              <a:rPr lang="en-US" altLang="zh-CN" sz="2000" dirty="0" smtClean="0">
                <a:ea typeface="宋体" pitchFamily="2" charset="-122"/>
                <a:sym typeface="Wingdings" pitchFamily="2" charset="2"/>
              </a:rPr>
              <a:t>encoding and decoding to</a:t>
            </a:r>
            <a:r>
              <a:rPr lang="en-US" altLang="zh-CN" sz="2000" dirty="0" smtClean="0">
                <a:sym typeface="Wingdings" pitchFamily="2" charset="2"/>
              </a:rPr>
              <a:t> </a:t>
            </a:r>
            <a:r>
              <a:rPr lang="en-US" altLang="zh-CN" sz="2000" dirty="0" smtClean="0">
                <a:ea typeface="宋体" charset="-122"/>
                <a:sym typeface="Wingdings" pitchFamily="2" charset="2"/>
              </a:rPr>
              <a:t>e</a:t>
            </a:r>
            <a:r>
              <a:rPr lang="en-US" altLang="zh-CN" sz="2000" dirty="0" smtClean="0">
                <a:ea typeface="宋体" charset="-122"/>
              </a:rPr>
              <a:t>liminate</a:t>
            </a:r>
            <a:r>
              <a:rPr lang="en-US" altLang="zh-CN" sz="2000" baseline="0" dirty="0" smtClean="0">
                <a:ea typeface="宋体" charset="-122"/>
              </a:rPr>
              <a:t> the</a:t>
            </a:r>
            <a:r>
              <a:rPr lang="en-US" altLang="zh-CN" sz="2000" dirty="0" smtClean="0">
                <a:ea typeface="宋体" pitchFamily="2" charset="-122"/>
                <a:sym typeface="Wingdings" pitchFamily="2" charset="2"/>
              </a:rPr>
              <a:t> interferences.</a:t>
            </a:r>
            <a:r>
              <a:rPr lang="en-US" altLang="zh-CN" sz="2000" baseline="0" dirty="0" smtClean="0">
                <a:ea typeface="宋体" pitchFamily="2" charset="-122"/>
                <a:sym typeface="Wingdings" pitchFamily="2" charset="2"/>
              </a:rPr>
              <a:t> However, the nonlinear </a:t>
            </a:r>
            <a:r>
              <a:rPr lang="en-US" altLang="zh-CN" sz="2000" baseline="0" dirty="0" err="1" smtClean="0">
                <a:ea typeface="宋体" pitchFamily="2" charset="-122"/>
                <a:sym typeface="Wingdings" pitchFamily="2" charset="2"/>
              </a:rPr>
              <a:t>precoding</a:t>
            </a:r>
            <a:r>
              <a:rPr lang="en-US" altLang="zh-CN" sz="2000" baseline="0" dirty="0" smtClean="0">
                <a:ea typeface="宋体" pitchFamily="2" charset="-122"/>
                <a:sym typeface="Wingdings" pitchFamily="2" charset="2"/>
              </a:rPr>
              <a:t> schemes usually </a:t>
            </a:r>
            <a:r>
              <a:rPr lang="en-US" altLang="zh-CN" sz="2000" dirty="0" smtClean="0">
                <a:sym typeface="Wingdings" pitchFamily="2" charset="2"/>
              </a:rPr>
              <a:t>involves high complexity when the dimension of MIMO system</a:t>
            </a:r>
            <a:r>
              <a:rPr lang="en-US" altLang="zh-CN" sz="2000" baseline="0" dirty="0" smtClean="0">
                <a:sym typeface="Wingdings" pitchFamily="2" charset="2"/>
              </a:rPr>
              <a:t> is large or the modulation order is high. This fact makes them </a:t>
            </a:r>
            <a:r>
              <a:rPr lang="en-US" altLang="zh-CN" sz="2000" dirty="0" smtClean="0">
                <a:solidFill>
                  <a:srgbClr val="FF0000"/>
                </a:solidFill>
                <a:sym typeface="Wingdings" pitchFamily="2" charset="2"/>
              </a:rPr>
              <a:t>difficult</a:t>
            </a:r>
            <a:r>
              <a:rPr lang="en-US" altLang="zh-CN" sz="2000" dirty="0" smtClean="0">
                <a:sym typeface="Wingdings" pitchFamily="2" charset="2"/>
              </a:rPr>
              <a:t> </a:t>
            </a:r>
            <a:r>
              <a:rPr lang="en-US" altLang="zh-CN" sz="2000" dirty="0" smtClean="0">
                <a:sym typeface="Wingdings" pitchFamily="2" charset="2"/>
              </a:rPr>
              <a:t>to be realized for </a:t>
            </a:r>
            <a:r>
              <a:rPr lang="en-US" altLang="zh-CN" sz="2000" dirty="0" smtClean="0">
                <a:solidFill>
                  <a:srgbClr val="0033CC"/>
                </a:solidFill>
                <a:sym typeface="Wingdings" pitchFamily="2" charset="2"/>
              </a:rPr>
              <a:t>large-scale</a:t>
            </a:r>
            <a:r>
              <a:rPr lang="en-US" altLang="zh-CN" sz="2000" dirty="0" smtClean="0">
                <a:sym typeface="Wingdings" pitchFamily="2" charset="2"/>
              </a:rPr>
              <a:t> MIMO</a:t>
            </a:r>
            <a:r>
              <a:rPr lang="en-US" altLang="zh-CN" sz="2000" dirty="0" smtClean="0">
                <a:sym typeface="Wingdings" pitchFamily="2" charset="2"/>
              </a:rPr>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zh-CN" sz="2000" kern="1200" dirty="0" smtClean="0">
              <a:solidFill>
                <a:schemeClr val="tx1"/>
              </a:solidFill>
              <a:latin typeface="Times New Roman" pitchFamily="18" charset="0"/>
              <a:ea typeface="+mn-ea"/>
              <a:cs typeface="+mn-cs"/>
              <a:sym typeface="Wingdings" pitchFamily="2" charset="2"/>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zh-CN" sz="2000" kern="1200" dirty="0" smtClean="0">
                <a:solidFill>
                  <a:schemeClr val="tx1"/>
                </a:solidFill>
                <a:latin typeface="Times New Roman" pitchFamily="18" charset="0"/>
                <a:ea typeface="+mn-ea"/>
                <a:cs typeface="+mn-cs"/>
                <a:sym typeface="Wingdings" pitchFamily="2" charset="2"/>
              </a:rPr>
              <a:t>By</a:t>
            </a:r>
            <a:r>
              <a:rPr lang="en-US" altLang="zh-CN" sz="2000" kern="1200" baseline="0" dirty="0" smtClean="0">
                <a:solidFill>
                  <a:schemeClr val="tx1"/>
                </a:solidFill>
                <a:latin typeface="Times New Roman" pitchFamily="18" charset="0"/>
                <a:ea typeface="+mn-ea"/>
                <a:cs typeface="+mn-cs"/>
                <a:sym typeface="Wingdings" pitchFamily="2" charset="2"/>
              </a:rPr>
              <a:t> contrast, </a:t>
            </a:r>
            <a:r>
              <a:rPr lang="en-US" altLang="zh-CN" sz="1200" kern="1200" baseline="0" dirty="0" smtClean="0">
                <a:solidFill>
                  <a:schemeClr val="tx1"/>
                </a:solidFill>
                <a:latin typeface="Times New Roman" pitchFamily="18" charset="0"/>
                <a:ea typeface="+mn-ea"/>
                <a:cs typeface="+mn-cs"/>
                <a:sym typeface="Wingdings" pitchFamily="2" charset="2"/>
              </a:rPr>
              <a:t>t</a:t>
            </a:r>
            <a:r>
              <a:rPr lang="en-US" altLang="zh-CN" sz="1200" kern="1200" dirty="0" smtClean="0">
                <a:solidFill>
                  <a:schemeClr val="tx1"/>
                </a:solidFill>
                <a:latin typeface="Times New Roman" pitchFamily="18" charset="0"/>
                <a:ea typeface="+mn-ea"/>
                <a:cs typeface="+mn-cs"/>
              </a:rPr>
              <a:t>he linear </a:t>
            </a:r>
            <a:r>
              <a:rPr lang="en-US" altLang="zh-CN" sz="1200" kern="1200" dirty="0" err="1" smtClean="0">
                <a:solidFill>
                  <a:schemeClr val="tx1"/>
                </a:solidFill>
                <a:latin typeface="Times New Roman" pitchFamily="18" charset="0"/>
                <a:ea typeface="+mn-ea"/>
                <a:cs typeface="+mn-cs"/>
              </a:rPr>
              <a:t>precoding</a:t>
            </a:r>
            <a:r>
              <a:rPr lang="en-US" altLang="zh-CN" sz="1200" kern="1200" dirty="0" smtClean="0">
                <a:solidFill>
                  <a:schemeClr val="tx1"/>
                </a:solidFill>
                <a:latin typeface="Times New Roman" pitchFamily="18" charset="0"/>
                <a:ea typeface="+mn-ea"/>
                <a:cs typeface="+mn-cs"/>
              </a:rPr>
              <a:t> schemes utilize the linear </a:t>
            </a:r>
            <a:r>
              <a:rPr lang="en-US" altLang="zh-CN" sz="1200" kern="1200" dirty="0" err="1" smtClean="0">
                <a:solidFill>
                  <a:schemeClr val="tx1"/>
                </a:solidFill>
                <a:latin typeface="Times New Roman" pitchFamily="18" charset="0"/>
                <a:ea typeface="+mn-ea"/>
                <a:cs typeface="+mn-cs"/>
              </a:rPr>
              <a:t>precoding</a:t>
            </a:r>
            <a:r>
              <a:rPr lang="en-US" altLang="zh-CN" sz="1200" kern="1200" dirty="0" smtClean="0">
                <a:solidFill>
                  <a:schemeClr val="tx1"/>
                </a:solidFill>
                <a:latin typeface="Times New Roman" pitchFamily="18" charset="0"/>
                <a:ea typeface="+mn-ea"/>
                <a:cs typeface="+mn-cs"/>
              </a:rPr>
              <a:t> matrix to eliminate the multi-user interferences. Their complexity is much lower than the non-linear schemes. What’s more, it has been proved</a:t>
            </a:r>
            <a:r>
              <a:rPr lang="en-US" altLang="zh-CN" sz="1200" kern="1200" baseline="0" dirty="0" smtClean="0">
                <a:solidFill>
                  <a:schemeClr val="tx1"/>
                </a:solidFill>
                <a:latin typeface="Times New Roman" pitchFamily="18" charset="0"/>
                <a:ea typeface="+mn-ea"/>
                <a:cs typeface="+mn-cs"/>
              </a:rPr>
              <a:t> that</a:t>
            </a:r>
            <a:r>
              <a:rPr lang="en-US" altLang="zh-CN" sz="1200" kern="1200" dirty="0" smtClean="0">
                <a:solidFill>
                  <a:schemeClr val="tx1"/>
                </a:solidFill>
                <a:latin typeface="Times New Roman" pitchFamily="18" charset="0"/>
                <a:ea typeface="+mn-ea"/>
                <a:cs typeface="+mn-cs"/>
              </a:rPr>
              <a:t> when number of BS</a:t>
            </a:r>
            <a:r>
              <a:rPr lang="en-US" altLang="zh-CN" sz="1200" kern="1200" baseline="0" dirty="0" smtClean="0">
                <a:solidFill>
                  <a:schemeClr val="tx1"/>
                </a:solidFill>
                <a:latin typeface="Times New Roman" pitchFamily="18" charset="0"/>
                <a:ea typeface="+mn-ea"/>
                <a:cs typeface="+mn-cs"/>
              </a:rPr>
              <a:t> antennas N</a:t>
            </a:r>
            <a:r>
              <a:rPr lang="en-US" altLang="zh-CN" sz="1200" kern="1200" dirty="0" smtClean="0">
                <a:solidFill>
                  <a:schemeClr val="tx1"/>
                </a:solidFill>
                <a:latin typeface="Times New Roman" pitchFamily="18" charset="0"/>
                <a:ea typeface="+mn-ea"/>
                <a:cs typeface="+mn-cs"/>
              </a:rPr>
              <a:t> is much larger than the number of users</a:t>
            </a:r>
            <a:r>
              <a:rPr lang="en-US" altLang="zh-CN" sz="1200" kern="1200" baseline="0" dirty="0" smtClean="0">
                <a:solidFill>
                  <a:schemeClr val="tx1"/>
                </a:solidFill>
                <a:latin typeface="Times New Roman" pitchFamily="18" charset="0"/>
                <a:ea typeface="+mn-ea"/>
                <a:cs typeface="+mn-cs"/>
              </a:rPr>
              <a:t> </a:t>
            </a:r>
            <a:r>
              <a:rPr lang="en-US" altLang="zh-CN" sz="1200" kern="1200" dirty="0" smtClean="0">
                <a:solidFill>
                  <a:schemeClr val="tx1"/>
                </a:solidFill>
                <a:latin typeface="Times New Roman" pitchFamily="18" charset="0"/>
                <a:ea typeface="+mn-ea"/>
                <a:cs typeface="+mn-cs"/>
              </a:rPr>
              <a:t>K, linear</a:t>
            </a:r>
            <a:r>
              <a:rPr lang="en-US" altLang="zh-CN" sz="1200" kern="1200" baseline="0" dirty="0" smtClean="0">
                <a:solidFill>
                  <a:schemeClr val="tx1"/>
                </a:solidFill>
                <a:latin typeface="Times New Roman" pitchFamily="18" charset="0"/>
                <a:ea typeface="+mn-ea"/>
                <a:cs typeface="+mn-cs"/>
              </a:rPr>
              <a:t> </a:t>
            </a:r>
            <a:r>
              <a:rPr lang="en-US" altLang="zh-CN" sz="1200" kern="1200" baseline="0" dirty="0" err="1" smtClean="0">
                <a:solidFill>
                  <a:schemeClr val="tx1"/>
                </a:solidFill>
                <a:latin typeface="Times New Roman" pitchFamily="18" charset="0"/>
                <a:ea typeface="+mn-ea"/>
                <a:cs typeface="+mn-cs"/>
              </a:rPr>
              <a:t>precoding</a:t>
            </a:r>
            <a:r>
              <a:rPr lang="en-US" altLang="zh-CN" sz="1200" kern="1200" baseline="0" dirty="0" smtClean="0">
                <a:solidFill>
                  <a:schemeClr val="tx1"/>
                </a:solidFill>
                <a:latin typeface="Times New Roman" pitchFamily="18" charset="0"/>
                <a:ea typeface="+mn-ea"/>
                <a:cs typeface="+mn-cs"/>
              </a:rPr>
              <a:t> schemes</a:t>
            </a:r>
            <a:r>
              <a:rPr lang="en-US" altLang="zh-CN" sz="1200" kern="1200" dirty="0" smtClean="0">
                <a:solidFill>
                  <a:schemeClr val="tx1"/>
                </a:solidFill>
                <a:latin typeface="Times New Roman" pitchFamily="18" charset="0"/>
                <a:ea typeface="+mn-ea"/>
                <a:cs typeface="+mn-cs"/>
              </a:rPr>
              <a:t> can achieve the near-optimal capacity as shown by the figure</a:t>
            </a:r>
            <a:r>
              <a:rPr lang="en-US" altLang="zh-CN" sz="1200" kern="1200" baseline="0" dirty="0" smtClean="0">
                <a:solidFill>
                  <a:schemeClr val="tx1"/>
                </a:solidFill>
                <a:latin typeface="Times New Roman" pitchFamily="18" charset="0"/>
                <a:ea typeface="+mn-ea"/>
                <a:cs typeface="+mn-cs"/>
              </a:rPr>
              <a:t> in this slide.</a:t>
            </a:r>
            <a:endParaRPr lang="en-US" altLang="zh-CN" sz="2000" dirty="0" smtClean="0">
              <a:sym typeface="Wingdings" pitchFamily="2" charset="2"/>
            </a:endParaRPr>
          </a:p>
          <a:p>
            <a:endParaRPr lang="zh-CN" altLang="en-US" dirty="0" smtClean="0"/>
          </a:p>
        </p:txBody>
      </p:sp>
      <p:sp>
        <p:nvSpPr>
          <p:cNvPr id="45060" name="灯片编号占位符 3"/>
          <p:cNvSpPr>
            <a:spLocks noGrp="1"/>
          </p:cNvSpPr>
          <p:nvPr>
            <p:ph type="sldNum" sz="quarter" idx="5"/>
          </p:nvPr>
        </p:nvSpPr>
        <p:spPr>
          <a:noFill/>
        </p:spPr>
        <p:txBody>
          <a:bodyPr/>
          <a:lstStyle/>
          <a:p>
            <a:fld id="{E8D8809B-79F8-4817-91BA-566E4EE6DEC8}" type="slidenum">
              <a:rPr lang="zh-CN" altLang="en-US" smtClean="0">
                <a:ea typeface="宋体" pitchFamily="2" charset="-122"/>
              </a:rPr>
              <a:pPr/>
              <a:t>4</a:t>
            </a:fld>
            <a:endParaRPr lang="en-US" altLang="zh-CN"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p:spPr>
        <p:txBody>
          <a:bodyPr/>
          <a:lstStyle/>
          <a:p>
            <a:r>
              <a:rPr lang="en-US" altLang="zh-CN" dirty="0" smtClean="0"/>
              <a:t>Here is a briefly introduction of the classical linear zero forcing </a:t>
            </a:r>
            <a:r>
              <a:rPr lang="en-US" altLang="zh-CN" dirty="0" err="1" smtClean="0"/>
              <a:t>precoding</a:t>
            </a:r>
            <a:r>
              <a:rPr lang="en-US" altLang="zh-CN" dirty="0" smtClean="0"/>
              <a:t>. We define the matrix W, which need to be inversed, in this form. It can be observed that the ZF </a:t>
            </a:r>
            <a:r>
              <a:rPr lang="en-US" altLang="zh-CN" dirty="0" err="1" smtClean="0"/>
              <a:t>precoding</a:t>
            </a:r>
            <a:r>
              <a:rPr lang="en-US" altLang="zh-CN" dirty="0" smtClean="0"/>
              <a:t> involves complicated matrix inversion of large </a:t>
            </a:r>
            <a:r>
              <a:rPr lang="en-US" altLang="zh-CN" dirty="0" smtClean="0"/>
              <a:t>size,</a:t>
            </a:r>
            <a:r>
              <a:rPr lang="en-US" altLang="zh-CN" baseline="0" dirty="0" smtClean="0"/>
              <a:t> together with a large number of divisions. </a:t>
            </a:r>
          </a:p>
          <a:p>
            <a:r>
              <a:rPr lang="en-US" altLang="zh-CN" baseline="0" dirty="0" smtClean="0"/>
              <a:t>The existing method to solve the matrix inversion in ZF </a:t>
            </a:r>
            <a:r>
              <a:rPr lang="en-US" altLang="zh-CN" baseline="0" dirty="0" err="1" smtClean="0"/>
              <a:t>precoding</a:t>
            </a:r>
            <a:r>
              <a:rPr lang="en-US" altLang="zh-CN" baseline="0" dirty="0" smtClean="0"/>
              <a:t> is Neumann-based </a:t>
            </a:r>
            <a:r>
              <a:rPr lang="en-US" altLang="zh-CN" baseline="0" dirty="0" err="1" smtClean="0"/>
              <a:t>precoding</a:t>
            </a:r>
            <a:r>
              <a:rPr lang="en-US" altLang="zh-CN" baseline="0" dirty="0" smtClean="0"/>
              <a:t>. This method </a:t>
            </a:r>
            <a:r>
              <a:rPr lang="en-US" altLang="zh-CN" sz="2000" kern="0" dirty="0" smtClean="0">
                <a:solidFill>
                  <a:srgbClr val="000000"/>
                </a:solidFill>
              </a:rPr>
              <a:t>can convert the matrix inversion into a series of </a:t>
            </a:r>
            <a:r>
              <a:rPr lang="en-US" altLang="zh-CN" sz="2000" kern="0" dirty="0" smtClean="0">
                <a:solidFill>
                  <a:srgbClr val="0033CC"/>
                </a:solidFill>
              </a:rPr>
              <a:t>matri</a:t>
            </a:r>
            <a:r>
              <a:rPr lang="en-US" altLang="zh-CN" sz="2000" kern="0" baseline="0" dirty="0" smtClean="0">
                <a:solidFill>
                  <a:srgbClr val="0033CC"/>
                </a:solidFill>
              </a:rPr>
              <a:t>x to matrix or matrix to </a:t>
            </a:r>
            <a:r>
              <a:rPr lang="en-US" altLang="zh-CN" sz="2000" kern="0" dirty="0" smtClean="0">
                <a:solidFill>
                  <a:srgbClr val="0033CC"/>
                </a:solidFill>
              </a:rPr>
              <a:t>vector multiplication. However, w</a:t>
            </a:r>
            <a:r>
              <a:rPr lang="en-US" altLang="zh-CN" sz="2000" kern="0" dirty="0" smtClean="0">
                <a:solidFill>
                  <a:srgbClr val="000000"/>
                </a:solidFill>
              </a:rPr>
              <a:t>hen </a:t>
            </a:r>
            <a:r>
              <a:rPr lang="en-US" altLang="zh-CN" sz="2000" kern="0" dirty="0" smtClean="0">
                <a:solidFill>
                  <a:srgbClr val="FF0000"/>
                </a:solidFill>
              </a:rPr>
              <a:t>high accuracy </a:t>
            </a:r>
            <a:r>
              <a:rPr lang="en-US" altLang="zh-CN" sz="2000" kern="0" dirty="0" smtClean="0">
                <a:solidFill>
                  <a:srgbClr val="000000"/>
                </a:solidFill>
              </a:rPr>
              <a:t>is required, only </a:t>
            </a:r>
            <a:r>
              <a:rPr lang="en-US" altLang="zh-CN" sz="2000" kern="0" dirty="0" smtClean="0">
                <a:solidFill>
                  <a:srgbClr val="FF0000"/>
                </a:solidFill>
              </a:rPr>
              <a:t>marginal</a:t>
            </a:r>
            <a:r>
              <a:rPr lang="en-US" altLang="zh-CN" sz="2000" kern="0" dirty="0" smtClean="0">
                <a:solidFill>
                  <a:srgbClr val="000000"/>
                </a:solidFill>
              </a:rPr>
              <a:t> complexity reduction can be achieved. </a:t>
            </a:r>
            <a:endParaRPr lang="en-US" altLang="zh-CN" sz="2000" kern="0" dirty="0" smtClean="0">
              <a:solidFill>
                <a:srgbClr val="0033CC"/>
              </a:solidFill>
            </a:endParaRPr>
          </a:p>
          <a:p>
            <a:endParaRPr lang="en-US" altLang="zh-CN" dirty="0" smtClean="0"/>
          </a:p>
        </p:txBody>
      </p:sp>
      <p:sp>
        <p:nvSpPr>
          <p:cNvPr id="47108" name="灯片编号占位符 3"/>
          <p:cNvSpPr>
            <a:spLocks noGrp="1"/>
          </p:cNvSpPr>
          <p:nvPr>
            <p:ph type="sldNum" sz="quarter" idx="5"/>
          </p:nvPr>
        </p:nvSpPr>
        <p:spPr>
          <a:noFill/>
        </p:spPr>
        <p:txBody>
          <a:bodyPr/>
          <a:lstStyle/>
          <a:p>
            <a:fld id="{AC768524-C396-4431-A12F-57591AC58D1B}" type="slidenum">
              <a:rPr lang="zh-CN" altLang="en-US" smtClean="0">
                <a:ea typeface="宋体" pitchFamily="2" charset="-122"/>
              </a:rPr>
              <a:pPr/>
              <a:t>5</a:t>
            </a:fld>
            <a:endParaRPr lang="en-US" altLang="zh-CN"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To solve</a:t>
            </a:r>
            <a:r>
              <a:rPr lang="en-US" altLang="zh-CN" baseline="0" dirty="0" smtClean="0"/>
              <a:t> the matrix inversion in linear </a:t>
            </a:r>
            <a:r>
              <a:rPr lang="en-US" altLang="zh-CN" baseline="0" dirty="0" err="1" smtClean="0"/>
              <a:t>precoding</a:t>
            </a:r>
            <a:r>
              <a:rPr lang="en-US" altLang="zh-CN" baseline="0" dirty="0" smtClean="0"/>
              <a:t> with low complexity, in this paper, we propose a Gauss-Seidel based </a:t>
            </a:r>
            <a:r>
              <a:rPr lang="en-US" altLang="zh-CN" baseline="0" dirty="0" err="1" smtClean="0"/>
              <a:t>precoding</a:t>
            </a:r>
            <a:r>
              <a:rPr lang="en-US" altLang="zh-CN" baseline="0" dirty="0" smtClean="0"/>
              <a:t> scheme, as will be described in detail next. </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6</a:t>
            </a:fld>
            <a:endParaRPr lang="en-US" altLang="zh-CN" smtClean="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Our goal is to compute </a:t>
            </a:r>
            <a:r>
              <a:rPr lang="en-US" altLang="zh-CN" dirty="0" err="1" smtClean="0"/>
              <a:t>s_hat</a:t>
            </a:r>
            <a:r>
              <a:rPr lang="en-US" altLang="zh-CN" dirty="0" smtClean="0"/>
              <a:t> with low complexity</a:t>
            </a:r>
            <a:r>
              <a:rPr lang="en-US" altLang="zh-CN" baseline="0" dirty="0" smtClean="0"/>
              <a:t>, where matrix W is defined in this form. The first step of our method is to </a:t>
            </a:r>
            <a:r>
              <a:rPr lang="en-US" altLang="zh-CN" sz="2000" kern="0" dirty="0" smtClean="0">
                <a:solidFill>
                  <a:srgbClr val="000000"/>
                </a:solidFill>
                <a:latin typeface="Times New Roman" pitchFamily="18" charset="0"/>
                <a:ea typeface="宋体" charset="-122"/>
                <a:cs typeface="+mn-cs"/>
                <a:sym typeface="Wingdings" pitchFamily="2" charset="2"/>
              </a:rPr>
              <a:t>decompose matrix </a:t>
            </a:r>
            <a:r>
              <a:rPr lang="en-US" altLang="zh-CN" sz="2000" b="1" kern="0" dirty="0" smtClean="0">
                <a:solidFill>
                  <a:srgbClr val="000000"/>
                </a:solidFill>
                <a:ea typeface="宋体" charset="-122"/>
                <a:sym typeface="Wingdings" pitchFamily="2" charset="2"/>
              </a:rPr>
              <a:t>W </a:t>
            </a:r>
            <a:r>
              <a:rPr lang="en-US" altLang="zh-CN" sz="2000" kern="0" dirty="0" smtClean="0">
                <a:solidFill>
                  <a:srgbClr val="000000"/>
                </a:solidFill>
                <a:ea typeface="宋体" charset="-122"/>
                <a:sym typeface="Wingdings" pitchFamily="2" charset="2"/>
              </a:rPr>
              <a:t>into a </a:t>
            </a:r>
            <a:r>
              <a:rPr lang="en-US" altLang="zh-CN" sz="2000" kern="0" dirty="0" smtClean="0">
                <a:solidFill>
                  <a:srgbClr val="0033CC"/>
                </a:solidFill>
                <a:ea typeface="宋体" charset="-122"/>
                <a:sym typeface="Wingdings" pitchFamily="2" charset="2"/>
              </a:rPr>
              <a:t>diagonal</a:t>
            </a:r>
            <a:r>
              <a:rPr lang="en-US" altLang="zh-CN" sz="2000" kern="0" dirty="0" smtClean="0">
                <a:solidFill>
                  <a:srgbClr val="000000"/>
                </a:solidFill>
                <a:ea typeface="宋体" charset="-122"/>
                <a:sym typeface="Wingdings" pitchFamily="2" charset="2"/>
              </a:rPr>
              <a:t>, a </a:t>
            </a:r>
            <a:r>
              <a:rPr lang="en-US" altLang="zh-CN" sz="2000" kern="0" dirty="0" smtClean="0">
                <a:solidFill>
                  <a:srgbClr val="0033CC"/>
                </a:solidFill>
                <a:ea typeface="宋体" charset="-122"/>
                <a:sym typeface="Wingdings" pitchFamily="2" charset="2"/>
              </a:rPr>
              <a:t>strictly lower triangular</a:t>
            </a:r>
            <a:r>
              <a:rPr lang="en-US" altLang="zh-CN" sz="2000" kern="0" dirty="0" smtClean="0">
                <a:solidFill>
                  <a:srgbClr val="000000"/>
                </a:solidFill>
                <a:ea typeface="宋体" charset="-122"/>
                <a:sym typeface="Wingdings" pitchFamily="2" charset="2"/>
              </a:rPr>
              <a:t>, and a </a:t>
            </a:r>
            <a:r>
              <a:rPr lang="en-US" altLang="zh-CN" sz="2000" kern="0" dirty="0" smtClean="0">
                <a:solidFill>
                  <a:srgbClr val="0033CC"/>
                </a:solidFill>
                <a:ea typeface="宋体" charset="-122"/>
                <a:sym typeface="Wingdings" pitchFamily="2" charset="2"/>
              </a:rPr>
              <a:t>strictly upper triangular </a:t>
            </a:r>
            <a:r>
              <a:rPr lang="en-US" altLang="zh-CN" sz="2000" kern="0" dirty="0" smtClean="0">
                <a:solidFill>
                  <a:srgbClr val="000000"/>
                </a:solidFill>
                <a:ea typeface="宋体" charset="-122"/>
                <a:sym typeface="Wingdings" pitchFamily="2" charset="2"/>
              </a:rPr>
              <a:t>component like this.</a:t>
            </a:r>
            <a:r>
              <a:rPr lang="en-US" altLang="zh-CN" sz="2000" kern="0" baseline="0" dirty="0" smtClean="0">
                <a:solidFill>
                  <a:srgbClr val="000000"/>
                </a:solidFill>
                <a:ea typeface="宋体" charset="-122"/>
                <a:sym typeface="Wingdings" pitchFamily="2" charset="2"/>
              </a:rPr>
              <a:t> Then, by employing the Gauss-Seidel method, </a:t>
            </a:r>
            <a:r>
              <a:rPr lang="en-US" altLang="zh-CN" sz="2000" kern="0" baseline="0" dirty="0" err="1" smtClean="0">
                <a:solidFill>
                  <a:srgbClr val="000000"/>
                </a:solidFill>
                <a:ea typeface="宋体" charset="-122"/>
                <a:sym typeface="Wingdings" pitchFamily="2" charset="2"/>
              </a:rPr>
              <a:t>s_hat</a:t>
            </a:r>
            <a:r>
              <a:rPr lang="en-US" altLang="zh-CN" sz="2000" kern="0" baseline="0" dirty="0" smtClean="0">
                <a:solidFill>
                  <a:srgbClr val="000000"/>
                </a:solidFill>
                <a:ea typeface="宋体" charset="-122"/>
                <a:sym typeface="Wingdings" pitchFamily="2" charset="2"/>
              </a:rPr>
              <a:t> can be approximated by this iteration procedure, where </a:t>
            </a:r>
            <a:r>
              <a:rPr lang="en-US" altLang="zh-CN" sz="2000" kern="0" baseline="0" dirty="0" err="1" smtClean="0">
                <a:solidFill>
                  <a:srgbClr val="000000"/>
                </a:solidFill>
                <a:ea typeface="宋体" charset="-122"/>
                <a:sym typeface="Wingdings" pitchFamily="2" charset="2"/>
              </a:rPr>
              <a:t>i</a:t>
            </a:r>
            <a:r>
              <a:rPr lang="en-US" altLang="zh-CN" sz="2000" kern="0" baseline="0" dirty="0" smtClean="0">
                <a:solidFill>
                  <a:srgbClr val="000000"/>
                </a:solidFill>
                <a:ea typeface="宋体" charset="-122"/>
                <a:sym typeface="Wingdings" pitchFamily="2" charset="2"/>
              </a:rPr>
              <a:t> is the number of iterations and </a:t>
            </a:r>
            <a:r>
              <a:rPr lang="en-US" altLang="zh-CN" sz="2000" kern="0" baseline="0" dirty="0" err="1" smtClean="0">
                <a:solidFill>
                  <a:srgbClr val="000000"/>
                </a:solidFill>
                <a:ea typeface="宋体" charset="-122"/>
                <a:sym typeface="Wingdings" pitchFamily="2" charset="2"/>
              </a:rPr>
              <a:t>s_hat</a:t>
            </a:r>
            <a:r>
              <a:rPr lang="en-US" altLang="zh-CN" sz="2000" kern="0" baseline="0" dirty="0" smtClean="0">
                <a:solidFill>
                  <a:srgbClr val="000000"/>
                </a:solidFill>
                <a:ea typeface="宋体" charset="-122"/>
                <a:sym typeface="Wingdings" pitchFamily="2" charset="2"/>
              </a:rPr>
              <a:t> zero is the initial solution, which can be set as zero vector without loss of generality. Furthermore, the transmitted signal vector after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kern="0" baseline="0" dirty="0" err="1" smtClean="0">
                <a:solidFill>
                  <a:srgbClr val="000000"/>
                </a:solidFill>
                <a:ea typeface="宋体" charset="-122"/>
                <a:sym typeface="Wingdings" pitchFamily="2" charset="2"/>
              </a:rPr>
              <a:t>precoding</a:t>
            </a:r>
            <a:r>
              <a:rPr lang="en-US" altLang="zh-CN" sz="2000" kern="0" baseline="0" dirty="0" smtClean="0">
                <a:solidFill>
                  <a:srgbClr val="000000"/>
                </a:solidFill>
                <a:ea typeface="宋体" charset="-122"/>
                <a:sym typeface="Wingdings" pitchFamily="2" charset="2"/>
              </a:rPr>
              <a:t> can be presented as in this form.</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000" kern="0" dirty="0" smtClean="0">
              <a:solidFill>
                <a:srgbClr val="000000"/>
              </a:solidFill>
              <a:latin typeface="Times New Roman" pitchFamily="18" charset="0"/>
              <a:ea typeface="宋体" charset="-122"/>
              <a:cs typeface="+mn-cs"/>
              <a:sym typeface="Wingdings" pitchFamily="2" charset="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kern="0" dirty="0" smtClean="0">
                <a:solidFill>
                  <a:srgbClr val="000000"/>
                </a:solidFill>
                <a:latin typeface="Times New Roman" pitchFamily="18" charset="0"/>
                <a:ea typeface="宋体" charset="-122"/>
                <a:cs typeface="+mn-cs"/>
                <a:sym typeface="Wingdings" pitchFamily="2" charset="2"/>
              </a:rPr>
              <a:t>It</a:t>
            </a:r>
            <a:r>
              <a:rPr lang="en-US" altLang="zh-CN" sz="2000" kern="0" baseline="0" dirty="0" smtClean="0">
                <a:solidFill>
                  <a:srgbClr val="000000"/>
                </a:solidFill>
                <a:latin typeface="Times New Roman" pitchFamily="18" charset="0"/>
                <a:ea typeface="宋体" charset="-122"/>
                <a:cs typeface="+mn-cs"/>
                <a:sym typeface="Wingdings" pitchFamily="2" charset="2"/>
              </a:rPr>
              <a:t> should be pointing out that W is a </a:t>
            </a:r>
            <a:r>
              <a:rPr lang="en-US" altLang="zh-CN" sz="2000" kern="0" baseline="0" dirty="0" err="1" smtClean="0">
                <a:solidFill>
                  <a:srgbClr val="000000"/>
                </a:solidFill>
                <a:latin typeface="Times New Roman" pitchFamily="18" charset="0"/>
                <a:ea typeface="宋体" charset="-122"/>
                <a:cs typeface="+mn-cs"/>
                <a:sym typeface="Wingdings" pitchFamily="2" charset="2"/>
              </a:rPr>
              <a:t>Hermitian</a:t>
            </a:r>
            <a:r>
              <a:rPr lang="en-US" altLang="zh-CN" sz="2000" kern="0" baseline="0" dirty="0" smtClean="0">
                <a:solidFill>
                  <a:srgbClr val="000000"/>
                </a:solidFill>
                <a:latin typeface="Times New Roman" pitchFamily="18" charset="0"/>
                <a:ea typeface="宋体" charset="-122"/>
                <a:cs typeface="+mn-cs"/>
                <a:sym typeface="Wingdings" pitchFamily="2" charset="2"/>
              </a:rPr>
              <a:t> </a:t>
            </a:r>
            <a:r>
              <a:rPr lang="en-US" altLang="zh-CN" sz="2000" kern="0" dirty="0" smtClean="0">
                <a:solidFill>
                  <a:srgbClr val="000000"/>
                </a:solidFill>
                <a:ea typeface="宋体" charset="-122"/>
                <a:sym typeface="Wingdings" pitchFamily="2" charset="2"/>
              </a:rPr>
              <a:t>positive define matrix. Therefore,</a:t>
            </a:r>
            <a:r>
              <a:rPr lang="en-US" altLang="zh-CN" sz="2000" kern="0" baseline="0" dirty="0" smtClean="0">
                <a:solidFill>
                  <a:srgbClr val="000000"/>
                </a:solidFill>
                <a:ea typeface="宋体" charset="-122"/>
                <a:sym typeface="Wingdings" pitchFamily="2" charset="2"/>
              </a:rPr>
              <a:t> we can conclude that </a:t>
            </a:r>
            <a:r>
              <a:rPr lang="en-US" altLang="zh-CN" sz="2000" kern="0" dirty="0" smtClean="0">
                <a:solidFill>
                  <a:srgbClr val="000000"/>
                </a:solidFill>
                <a:latin typeface="Times New Roman" pitchFamily="18" charset="0"/>
                <a:ea typeface="宋体" charset="-122"/>
                <a:cs typeface="+mn-cs"/>
                <a:sym typeface="Wingdings" pitchFamily="2" charset="2"/>
              </a:rPr>
              <a:t>GS-based </a:t>
            </a:r>
            <a:r>
              <a:rPr lang="en-US" altLang="zh-CN" sz="2000" kern="0" dirty="0" err="1" smtClean="0">
                <a:solidFill>
                  <a:srgbClr val="000000"/>
                </a:solidFill>
                <a:latin typeface="Times New Roman" pitchFamily="18" charset="0"/>
                <a:ea typeface="宋体" charset="-122"/>
                <a:cs typeface="+mn-cs"/>
                <a:sym typeface="Wingdings" pitchFamily="2" charset="2"/>
              </a:rPr>
              <a:t>precoding</a:t>
            </a:r>
            <a:r>
              <a:rPr lang="en-US" altLang="zh-CN" sz="2000" kern="0" dirty="0" smtClean="0">
                <a:solidFill>
                  <a:srgbClr val="000000"/>
                </a:solidFill>
                <a:latin typeface="Times New Roman" pitchFamily="18" charset="0"/>
                <a:ea typeface="宋体" charset="-122"/>
                <a:cs typeface="+mn-cs"/>
                <a:sym typeface="Wingdings" pitchFamily="2" charset="2"/>
              </a:rPr>
              <a:t> is</a:t>
            </a:r>
            <a:r>
              <a:rPr lang="en-US" altLang="zh-CN" sz="2000" kern="0" dirty="0" smtClean="0">
                <a:solidFill>
                  <a:srgbClr val="FF0000"/>
                </a:solidFill>
                <a:latin typeface="Times New Roman" pitchFamily="18" charset="0"/>
                <a:ea typeface="宋体" charset="-122"/>
                <a:cs typeface="+mn-cs"/>
                <a:sym typeface="Wingdings" pitchFamily="2" charset="2"/>
              </a:rPr>
              <a:t> convergent for any initial solution.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000" kern="0" dirty="0" smtClean="0">
              <a:solidFill>
                <a:srgbClr val="000000"/>
              </a:solidFill>
              <a:latin typeface="Times New Roman" pitchFamily="18" charset="0"/>
              <a:ea typeface="宋体" charset="-122"/>
              <a:cs typeface="+mn-cs"/>
              <a:sym typeface="Wingdings" pitchFamily="2" charset="2"/>
            </a:endParaRPr>
          </a:p>
          <a:p>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marL="0" lvl="1">
              <a:defRPr/>
            </a:pPr>
            <a:r>
              <a:rPr lang="en-US" altLang="zh-CN" dirty="0" smtClean="0"/>
              <a:t>Next we will</a:t>
            </a:r>
            <a:r>
              <a:rPr lang="en-US" altLang="zh-CN" baseline="0" dirty="0" smtClean="0"/>
              <a:t> check whether the proposed GS-based </a:t>
            </a:r>
            <a:r>
              <a:rPr lang="en-US" altLang="zh-CN" baseline="0" dirty="0" err="1" smtClean="0"/>
              <a:t>precoding</a:t>
            </a:r>
            <a:r>
              <a:rPr lang="en-US" altLang="zh-CN" baseline="0" dirty="0" smtClean="0"/>
              <a:t> satisfies the power </a:t>
            </a:r>
            <a:r>
              <a:rPr lang="en-US" altLang="zh-CN" baseline="0" dirty="0" err="1" smtClean="0"/>
              <a:t>contraint</a:t>
            </a:r>
            <a:r>
              <a:rPr lang="en-US" altLang="zh-CN" baseline="0" dirty="0" smtClean="0"/>
              <a:t>. It is </a:t>
            </a:r>
            <a:r>
              <a:rPr lang="en-US" altLang="zh-CN" baseline="0" dirty="0" err="1" smtClean="0"/>
              <a:t>rourequired</a:t>
            </a:r>
            <a:r>
              <a:rPr lang="en-US" altLang="zh-CN" baseline="0" dirty="0" smtClean="0"/>
              <a:t> that the </a:t>
            </a:r>
            <a:r>
              <a:rPr lang="en-US" altLang="zh-CN" baseline="0" dirty="0" err="1" smtClean="0"/>
              <a:t>precoding</a:t>
            </a:r>
            <a:r>
              <a:rPr lang="en-US" altLang="zh-CN" baseline="0" dirty="0" smtClean="0"/>
              <a:t> matrix P satisfies this condition to constraint the total transmit power. For our method, the </a:t>
            </a:r>
            <a:r>
              <a:rPr lang="en-US" altLang="zh-CN" baseline="0" dirty="0" err="1" smtClean="0"/>
              <a:t>precoding</a:t>
            </a:r>
            <a:r>
              <a:rPr lang="en-US" altLang="zh-CN" baseline="0" dirty="0" smtClean="0"/>
              <a:t> matrix can be presented by this equation, where the matrix BGS is defined as the iteration matrix like this. Then, we can derive the following equation in blue color. This equation indicates that when the number of BS antennas N or the number of iterations </a:t>
            </a:r>
            <a:r>
              <a:rPr lang="en-US" altLang="zh-CN" baseline="0" dirty="0" err="1" smtClean="0"/>
              <a:t>i</a:t>
            </a:r>
            <a:r>
              <a:rPr lang="en-US" altLang="zh-CN" baseline="0" dirty="0" smtClean="0"/>
              <a:t> go to infinity, we will have this equation. That means, if we choose </a:t>
            </a:r>
            <a:r>
              <a:rPr lang="en-US" altLang="zh-CN" baseline="0" dirty="0" err="1" smtClean="0"/>
              <a:t>beta_GS</a:t>
            </a:r>
            <a:r>
              <a:rPr lang="en-US" altLang="zh-CN" baseline="0" dirty="0" smtClean="0"/>
              <a:t> equaling to </a:t>
            </a:r>
            <a:r>
              <a:rPr lang="en-US" altLang="zh-CN" baseline="0" dirty="0" err="1" smtClean="0"/>
              <a:t>beta_ZF</a:t>
            </a:r>
            <a:r>
              <a:rPr lang="en-US" altLang="zh-CN" baseline="0" dirty="0" smtClean="0"/>
              <a:t>, the </a:t>
            </a:r>
            <a:r>
              <a:rPr lang="en-US" altLang="zh-CN" baseline="0" dirty="0" err="1" smtClean="0"/>
              <a:t>precoding</a:t>
            </a:r>
            <a:r>
              <a:rPr lang="en-US" altLang="zh-CN" baseline="0" dirty="0" smtClean="0"/>
              <a:t> </a:t>
            </a:r>
            <a:r>
              <a:rPr lang="en-US" altLang="zh-CN" baseline="0" dirty="0" err="1" smtClean="0"/>
              <a:t>matrxi</a:t>
            </a:r>
            <a:r>
              <a:rPr lang="en-US" altLang="zh-CN" baseline="0" dirty="0" smtClean="0"/>
              <a:t> P_GS will satisfies this equation, that is the power constraint. </a:t>
            </a:r>
          </a:p>
        </p:txBody>
      </p:sp>
      <p:sp>
        <p:nvSpPr>
          <p:cNvPr id="48132" name="灯片编号占位符 3"/>
          <p:cNvSpPr>
            <a:spLocks noGrp="1"/>
          </p:cNvSpPr>
          <p:nvPr>
            <p:ph type="sldNum" sz="quarter" idx="5"/>
          </p:nvPr>
        </p:nvSpPr>
        <p:spPr>
          <a:noFill/>
        </p:spPr>
        <p:txBody>
          <a:bodyPr/>
          <a:lstStyle/>
          <a:p>
            <a:fld id="{B46E7939-BDDF-4098-AA0D-BE4906D969E0}" type="slidenum">
              <a:rPr lang="zh-CN" altLang="en-US" smtClean="0">
                <a:ea typeface="宋体" pitchFamily="2" charset="-122"/>
              </a:rPr>
              <a:pPr/>
              <a:t>8</a:t>
            </a:fld>
            <a:endParaRPr lang="en-US" altLang="zh-CN"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p:spPr>
        <p:txBody>
          <a:bodyPr/>
          <a:lstStyle/>
          <a:p>
            <a:pPr marL="0" lvl="1"/>
            <a:r>
              <a:rPr lang="en-US" altLang="zh-CN" dirty="0" smtClean="0"/>
              <a:t>Next</a:t>
            </a:r>
            <a:r>
              <a:rPr lang="en-US" altLang="zh-CN" baseline="0" dirty="0" smtClean="0"/>
              <a:t> we will verify that our method will enjoy faster convergence rate than Neumann-based </a:t>
            </a:r>
            <a:r>
              <a:rPr lang="en-US" altLang="zh-CN" baseline="0" dirty="0" err="1" smtClean="0"/>
              <a:t>precoding</a:t>
            </a:r>
            <a:r>
              <a:rPr lang="en-US" altLang="zh-CN" baseline="0" dirty="0" smtClean="0"/>
              <a:t>. Firstly, we should define what is convergence rate. Based on this inequality, we know that the final approximation error is affected by two items, the first one is the error between the initial solution and the </a:t>
            </a:r>
            <a:r>
              <a:rPr lang="en-US" altLang="zh-CN" dirty="0" smtClean="0"/>
              <a:t>true value, which is independent</a:t>
            </a:r>
            <a:r>
              <a:rPr lang="en-US" altLang="zh-CN" baseline="0" dirty="0" smtClean="0"/>
              <a:t> of the number of iterations </a:t>
            </a:r>
            <a:r>
              <a:rPr lang="en-US" altLang="zh-CN" baseline="0" dirty="0" err="1" smtClean="0"/>
              <a:t>i</a:t>
            </a:r>
            <a:r>
              <a:rPr lang="en-US" altLang="zh-CN" baseline="0" dirty="0" smtClean="0"/>
              <a:t>. The second one is the </a:t>
            </a:r>
            <a:r>
              <a:rPr lang="en-US" altLang="zh-CN" baseline="0" dirty="0" err="1" smtClean="0"/>
              <a:t>frobenius</a:t>
            </a:r>
            <a:r>
              <a:rPr lang="en-US" altLang="zh-CN" baseline="0" dirty="0" smtClean="0"/>
              <a:t> norm of the iteration matrix B. Based on this observation, we can define </a:t>
            </a:r>
            <a:r>
              <a:rPr lang="en-US" altLang="zh-CN" baseline="0" dirty="0" err="1" smtClean="0"/>
              <a:t>frobenius</a:t>
            </a:r>
            <a:r>
              <a:rPr lang="en-US" altLang="zh-CN" baseline="0" dirty="0" smtClean="0"/>
              <a:t> norm of B as the convergence rate. </a:t>
            </a:r>
          </a:p>
          <a:p>
            <a:pPr marL="0" lvl="1"/>
            <a:endParaRPr lang="en-US" altLang="zh-CN"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For our method, the iteration matrix can presented in this form while for Neumann-based </a:t>
            </a:r>
            <a:r>
              <a:rPr lang="en-US" altLang="zh-CN" baseline="0" dirty="0" err="1" smtClean="0"/>
              <a:t>precoding</a:t>
            </a:r>
            <a:r>
              <a:rPr lang="en-US" altLang="zh-CN" baseline="0" dirty="0" smtClean="0"/>
              <a:t>, the iteration matrix is denoted by this one. Then, with </a:t>
            </a:r>
            <a:r>
              <a:rPr lang="en-US" altLang="zh-CN" sz="1200" kern="0" dirty="0" smtClean="0">
                <a:solidFill>
                  <a:srgbClr val="000000"/>
                </a:solidFill>
                <a:latin typeface="Times New Roman" pitchFamily="18" charset="0"/>
                <a:ea typeface="+mn-ea"/>
                <a:cs typeface="+mn-cs"/>
                <a:sym typeface="Wingdings" pitchFamily="2" charset="2"/>
              </a:rPr>
              <a:t>some standard mathematical operations, we can</a:t>
            </a:r>
            <a:r>
              <a:rPr lang="en-US" altLang="zh-CN" sz="1200" kern="0" baseline="0" dirty="0" smtClean="0">
                <a:solidFill>
                  <a:srgbClr val="000000"/>
                </a:solidFill>
                <a:latin typeface="Times New Roman" pitchFamily="18" charset="0"/>
                <a:ea typeface="+mn-ea"/>
                <a:cs typeface="+mn-cs"/>
                <a:sym typeface="Wingdings" pitchFamily="2" charset="2"/>
              </a:rPr>
              <a:t> derive the following inequality in blue color. This inequality implies that faster </a:t>
            </a:r>
            <a:r>
              <a:rPr lang="en-US" altLang="zh-CN" sz="1200" kern="0" dirty="0" smtClean="0">
                <a:solidFill>
                  <a:srgbClr val="FF0000"/>
                </a:solidFill>
                <a:latin typeface="Times New Roman" pitchFamily="18" charset="0"/>
                <a:ea typeface="+mn-ea"/>
                <a:cs typeface="+mn-cs"/>
                <a:sym typeface="Wingdings" pitchFamily="2" charset="2"/>
              </a:rPr>
              <a:t>convergence rate can be achieved by the proposed GS-based </a:t>
            </a:r>
            <a:r>
              <a:rPr lang="en-US" altLang="zh-CN" sz="1200" kern="0" dirty="0" err="1" smtClean="0">
                <a:solidFill>
                  <a:srgbClr val="FF0000"/>
                </a:solidFill>
                <a:latin typeface="Times New Roman" pitchFamily="18" charset="0"/>
                <a:ea typeface="+mn-ea"/>
                <a:cs typeface="+mn-cs"/>
                <a:sym typeface="Wingdings" pitchFamily="2" charset="2"/>
              </a:rPr>
              <a:t>precoding</a:t>
            </a:r>
            <a:r>
              <a:rPr lang="en-US" altLang="zh-CN" sz="1200" kern="0" dirty="0" smtClean="0">
                <a:solidFill>
                  <a:srgbClr val="FF0000"/>
                </a:solidFill>
                <a:latin typeface="Times New Roman" pitchFamily="18" charset="0"/>
                <a:ea typeface="+mn-ea"/>
                <a:cs typeface="+mn-cs"/>
                <a:sym typeface="Wingdings" pitchFamily="2" charset="2"/>
              </a:rPr>
              <a:t>.</a:t>
            </a:r>
            <a:endParaRPr lang="en-US" altLang="zh-CN" sz="1200" kern="0" dirty="0" smtClean="0">
              <a:solidFill>
                <a:srgbClr val="000000"/>
              </a:solidFill>
              <a:latin typeface="Times New Roman" pitchFamily="18" charset="0"/>
              <a:ea typeface="+mn-ea"/>
              <a:cs typeface="+mn-cs"/>
              <a:sym typeface="Wingdings" pitchFamily="2" charset="2"/>
            </a:endParaRPr>
          </a:p>
          <a:p>
            <a:pPr marL="0" lvl="1"/>
            <a:endParaRPr lang="zh-CN" altLang="en-US" dirty="0" smtClean="0"/>
          </a:p>
        </p:txBody>
      </p:sp>
      <p:sp>
        <p:nvSpPr>
          <p:cNvPr id="49156" name="灯片编号占位符 3"/>
          <p:cNvSpPr>
            <a:spLocks noGrp="1"/>
          </p:cNvSpPr>
          <p:nvPr>
            <p:ph type="sldNum" sz="quarter" idx="5"/>
          </p:nvPr>
        </p:nvSpPr>
        <p:spPr>
          <a:noFill/>
        </p:spPr>
        <p:txBody>
          <a:bodyPr/>
          <a:lstStyle/>
          <a:p>
            <a:fld id="{BDD0645C-EB47-47DE-827D-22B779C9A04F}" type="slidenum">
              <a:rPr lang="zh-CN" altLang="en-US" smtClean="0">
                <a:ea typeface="宋体" pitchFamily="2" charset="-122"/>
              </a:rPr>
              <a:pPr/>
              <a:t>9</a:t>
            </a:fld>
            <a:endParaRPr lang="en-US"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72BA53E8-D97E-4F06-89E3-17B33E09E201}"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2567B3E1-4168-4A3B-8F9A-86FA35AB5E38}"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24579"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styleb</a:t>
            </a:r>
          </a:p>
        </p:txBody>
      </p:sp>
      <p:sp>
        <p:nvSpPr>
          <p:cNvPr id="24580"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latin typeface="Arial" charset="0"/>
                <a:ea typeface="宋体" charset="-122"/>
              </a:defRPr>
            </a:lvl1pPr>
          </a:lstStyle>
          <a:p>
            <a:pPr>
              <a:defRPr/>
            </a:pPr>
            <a:fld id="{B8C3188F-8751-4E61-BB05-73C82472A606}"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A709C0EC-7BC2-4F75-9155-8C249F2B4097}" type="slidenum">
              <a:rPr lang="zh-CN" altLang="en-US" sz="1400" b="1" smtClean="0">
                <a:solidFill>
                  <a:srgbClr val="333399"/>
                </a:solidFill>
              </a:rPr>
              <a:pPr algn="r">
                <a:defRPr/>
              </a:pPr>
              <a:t>‹#›</a:t>
            </a:fld>
            <a:r>
              <a:rPr lang="en-US" altLang="zh-CN" sz="1400" b="1" dirty="0" smtClean="0">
                <a:solidFill>
                  <a:srgbClr val="333399"/>
                </a:solidFill>
              </a:rPr>
              <a:t>/20</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73152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smtClean="0">
                <a:ea typeface="宋体" panose="02010600030101010101" pitchFamily="2" charset="-122"/>
              </a:rPr>
              <a:t>Capacity-Approaching Linear </a:t>
            </a:r>
            <a:r>
              <a:rPr lang="en-US" altLang="zh-CN" sz="1200" dirty="0" err="1" smtClean="0">
                <a:ea typeface="宋体" panose="02010600030101010101" pitchFamily="2" charset="-122"/>
              </a:rPr>
              <a:t>Precoding</a:t>
            </a:r>
            <a:r>
              <a:rPr lang="en-US" altLang="zh-CN" sz="1200" dirty="0" smtClean="0">
                <a:ea typeface="宋体" panose="02010600030101010101" pitchFamily="2" charset="-122"/>
              </a:rPr>
              <a:t> with Low-Complexity for Multi-User Large-Scale MIMO systems</a:t>
            </a:r>
            <a:endParaRPr lang="zh-CN" altLang="en-US" sz="1200" dirty="0" smtClean="0"/>
          </a:p>
        </p:txBody>
      </p:sp>
    </p:spTree>
  </p:cSld>
  <p:clrMap bg1="lt1" tx1="dk1" bg2="lt2" tx2="dk2" accent1="accent1" accent2="accent2" accent3="accent3" accent4="accent4" accent5="accent5" accent6="accent6" hlink="hlink" folHlink="folHlink"/>
  <p:sldLayoutIdLst>
    <p:sldLayoutId id="2147484012" r:id="rId1"/>
    <p:sldLayoutId id="2147484010" r:id="rId2"/>
    <p:sldLayoutId id="2147484011" r:id="rId3"/>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3" Type="http://schemas.openxmlformats.org/officeDocument/2006/relationships/slideLayout" Target="../slideLayouts/slideLayout3.xml"/><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notesSlide" Target="../notesSlides/notesSlide13.xml"/><Relationship Id="rId9" Type="http://schemas.openxmlformats.org/officeDocument/2006/relationships/oleObject" Target="../embeddings/oleObject44.bin"/><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slideLayout" Target="../slideLayouts/slideLayout3.xml"/><Relationship Id="rId7" Type="http://schemas.openxmlformats.org/officeDocument/2006/relationships/oleObject" Target="../embeddings/oleObject52.bin"/><Relationship Id="rId2" Type="http://schemas.openxmlformats.org/officeDocument/2006/relationships/tags" Target="../tags/tag2.xml"/><Relationship Id="rId1" Type="http://schemas.openxmlformats.org/officeDocument/2006/relationships/vmlDrawing" Target="../drawings/vmlDrawing10.vml"/><Relationship Id="rId6" Type="http://schemas.openxmlformats.org/officeDocument/2006/relationships/oleObject" Target="../embeddings/oleObject51.bin"/><Relationship Id="rId5" Type="http://schemas.openxmlformats.org/officeDocument/2006/relationships/oleObject" Target="../embeddings/oleObject50.bin"/><Relationship Id="rId10" Type="http://schemas.openxmlformats.org/officeDocument/2006/relationships/image" Target="../media/image59.emf"/><Relationship Id="rId4" Type="http://schemas.openxmlformats.org/officeDocument/2006/relationships/notesSlide" Target="../notesSlides/notesSlide14.xml"/><Relationship Id="rId9"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3.bin"/><Relationship Id="rId18" Type="http://schemas.openxmlformats.org/officeDocument/2006/relationships/oleObject" Target="../embeddings/oleObject68.bin"/><Relationship Id="rId3" Type="http://schemas.openxmlformats.org/officeDocument/2006/relationships/slideLayout" Target="../slideLayouts/slideLayout3.xml"/><Relationship Id="rId21" Type="http://schemas.openxmlformats.org/officeDocument/2006/relationships/oleObject" Target="../embeddings/oleObject71.bin"/><Relationship Id="rId7" Type="http://schemas.openxmlformats.org/officeDocument/2006/relationships/oleObject" Target="../embeddings/oleObject57.bin"/><Relationship Id="rId12" Type="http://schemas.openxmlformats.org/officeDocument/2006/relationships/oleObject" Target="../embeddings/oleObject62.bin"/><Relationship Id="rId17" Type="http://schemas.openxmlformats.org/officeDocument/2006/relationships/oleObject" Target="../embeddings/oleObject67.bin"/><Relationship Id="rId25" Type="http://schemas.openxmlformats.org/officeDocument/2006/relationships/oleObject" Target="../embeddings/oleObject75.bin"/><Relationship Id="rId2" Type="http://schemas.openxmlformats.org/officeDocument/2006/relationships/tags" Target="../tags/tag3.xml"/><Relationship Id="rId16" Type="http://schemas.openxmlformats.org/officeDocument/2006/relationships/oleObject" Target="../embeddings/oleObject66.bin"/><Relationship Id="rId20" Type="http://schemas.openxmlformats.org/officeDocument/2006/relationships/oleObject" Target="../embeddings/oleObject70.bin"/><Relationship Id="rId1" Type="http://schemas.openxmlformats.org/officeDocument/2006/relationships/vmlDrawing" Target="../drawings/vmlDrawing11.vml"/><Relationship Id="rId6" Type="http://schemas.openxmlformats.org/officeDocument/2006/relationships/oleObject" Target="../embeddings/oleObject56.bin"/><Relationship Id="rId11" Type="http://schemas.openxmlformats.org/officeDocument/2006/relationships/oleObject" Target="../embeddings/oleObject61.bin"/><Relationship Id="rId24" Type="http://schemas.openxmlformats.org/officeDocument/2006/relationships/oleObject" Target="../embeddings/oleObject74.bin"/><Relationship Id="rId5" Type="http://schemas.openxmlformats.org/officeDocument/2006/relationships/oleObject" Target="../embeddings/oleObject55.bin"/><Relationship Id="rId15" Type="http://schemas.openxmlformats.org/officeDocument/2006/relationships/oleObject" Target="../embeddings/oleObject65.bin"/><Relationship Id="rId23" Type="http://schemas.openxmlformats.org/officeDocument/2006/relationships/oleObject" Target="../embeddings/oleObject73.bin"/><Relationship Id="rId10" Type="http://schemas.openxmlformats.org/officeDocument/2006/relationships/oleObject" Target="../embeddings/oleObject60.bin"/><Relationship Id="rId19" Type="http://schemas.openxmlformats.org/officeDocument/2006/relationships/oleObject" Target="../embeddings/oleObject69.bin"/><Relationship Id="rId4" Type="http://schemas.openxmlformats.org/officeDocument/2006/relationships/notesSlide" Target="../notesSlides/notesSlide15.xml"/><Relationship Id="rId9" Type="http://schemas.openxmlformats.org/officeDocument/2006/relationships/oleObject" Target="../embeddings/oleObject59.bin"/><Relationship Id="rId14" Type="http://schemas.openxmlformats.org/officeDocument/2006/relationships/oleObject" Target="../embeddings/oleObject64.bin"/><Relationship Id="rId22" Type="http://schemas.openxmlformats.org/officeDocument/2006/relationships/oleObject" Target="../embeddings/oleObject7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82.emf"/><Relationship Id="rId4" Type="http://schemas.openxmlformats.org/officeDocument/2006/relationships/image" Target="../media/image8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78.bin"/><Relationship Id="rId2" Type="http://schemas.openxmlformats.org/officeDocument/2006/relationships/tags" Target="../tags/tag5.xml"/><Relationship Id="rId1" Type="http://schemas.openxmlformats.org/officeDocument/2006/relationships/vmlDrawing" Target="../drawings/vmlDrawing12.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5.bin"/><Relationship Id="rId3" Type="http://schemas.openxmlformats.org/officeDocument/2006/relationships/notesSlide" Target="../notesSlides/notesSlide8.xml"/><Relationship Id="rId7" Type="http://schemas.openxmlformats.org/officeDocument/2006/relationships/oleObject" Target="../embeddings/oleObject19.bin"/><Relationship Id="rId12"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 Id="rId1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9.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 Id="rId9"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 y="2514600"/>
            <a:ext cx="9296400" cy="1600200"/>
          </a:xfrm>
        </p:spPr>
        <p:txBody>
          <a:bodyPr/>
          <a:lstStyle/>
          <a:p>
            <a:pPr eaLnBrk="1" hangingPunct="1"/>
            <a:r>
              <a:rPr lang="en-US" altLang="zh-CN" sz="3200" dirty="0" smtClean="0">
                <a:ea typeface="宋体" pitchFamily="2" charset="-122"/>
              </a:rPr>
              <a:t>Capacity-Approaching Linear </a:t>
            </a:r>
            <a:r>
              <a:rPr lang="en-US" altLang="zh-CN" sz="3200" dirty="0" err="1" smtClean="0">
                <a:ea typeface="宋体" pitchFamily="2" charset="-122"/>
              </a:rPr>
              <a:t>Precoding</a:t>
            </a:r>
            <a:r>
              <a:rPr lang="en-US" altLang="zh-CN" sz="3200" dirty="0" smtClean="0">
                <a:ea typeface="宋体" pitchFamily="2" charset="-122"/>
              </a:rPr>
              <a:t> with Low-Complexity for Multi-User Large-Scale MIMO systems</a:t>
            </a:r>
          </a:p>
        </p:txBody>
      </p:sp>
      <p:sp>
        <p:nvSpPr>
          <p:cNvPr id="15363" name="Rectangle 3"/>
          <p:cNvSpPr>
            <a:spLocks noGrp="1" noChangeArrowheads="1"/>
          </p:cNvSpPr>
          <p:nvPr>
            <p:ph type="subTitle" idx="1"/>
          </p:nvPr>
        </p:nvSpPr>
        <p:spPr>
          <a:xfrm>
            <a:off x="264160" y="4226560"/>
            <a:ext cx="8610600" cy="441960"/>
          </a:xfrm>
        </p:spPr>
        <p:txBody>
          <a:bodyPr/>
          <a:lstStyle/>
          <a:p>
            <a:pPr eaLnBrk="1" hangingPunct="1"/>
            <a:r>
              <a:rPr lang="en-US" altLang="zh-CN" sz="2000" dirty="0" err="1" smtClean="0"/>
              <a:t>Xinyu</a:t>
            </a:r>
            <a:r>
              <a:rPr lang="en-US" altLang="zh-CN" sz="2000" dirty="0" smtClean="0"/>
              <a:t> Gao</a:t>
            </a:r>
            <a:r>
              <a:rPr lang="en-US" altLang="zh-CN" sz="2000" baseline="30000" dirty="0" smtClean="0"/>
              <a:t>1</a:t>
            </a:r>
            <a:r>
              <a:rPr lang="en-US" altLang="zh-CN" sz="2000" dirty="0" smtClean="0"/>
              <a:t>, </a:t>
            </a:r>
            <a:r>
              <a:rPr lang="en-US" altLang="zh-CN" sz="2000" dirty="0" err="1" smtClean="0"/>
              <a:t>Linglong</a:t>
            </a:r>
            <a:r>
              <a:rPr lang="en-US" altLang="zh-CN" sz="2000" dirty="0" smtClean="0"/>
              <a:t> Dai</a:t>
            </a:r>
            <a:r>
              <a:rPr lang="en-US" altLang="zh-CN" sz="2000" baseline="30000" dirty="0" smtClean="0"/>
              <a:t>1</a:t>
            </a:r>
            <a:r>
              <a:rPr lang="en-US" altLang="zh-CN" sz="2000" dirty="0" smtClean="0"/>
              <a:t>, </a:t>
            </a:r>
            <a:r>
              <a:rPr lang="en-US" altLang="zh-CN" sz="2000" dirty="0" err="1" smtClean="0"/>
              <a:t>Jiayi</a:t>
            </a:r>
            <a:r>
              <a:rPr lang="en-US" altLang="zh-CN" sz="2000" dirty="0" smtClean="0"/>
              <a:t> Zhang</a:t>
            </a:r>
            <a:r>
              <a:rPr lang="en-US" altLang="zh-CN" sz="2000" baseline="30000" dirty="0" smtClean="0"/>
              <a:t>1</a:t>
            </a:r>
            <a:r>
              <a:rPr lang="en-US" altLang="zh-CN" sz="2000" dirty="0" smtClean="0"/>
              <a:t>, </a:t>
            </a:r>
            <a:r>
              <a:rPr lang="en-US" altLang="zh-CN" sz="2000" dirty="0" err="1" smtClean="0"/>
              <a:t>Shuangfeng</a:t>
            </a:r>
            <a:r>
              <a:rPr lang="en-US" altLang="zh-CN" sz="2000" dirty="0" smtClean="0"/>
              <a:t> Han</a:t>
            </a:r>
            <a:r>
              <a:rPr lang="en-US" altLang="zh-CN" sz="2000" baseline="30000" dirty="0" smtClean="0"/>
              <a:t>2</a:t>
            </a:r>
            <a:r>
              <a:rPr lang="en-US" altLang="zh-CN" sz="2000" dirty="0" smtClean="0"/>
              <a:t>, and </a:t>
            </a:r>
            <a:r>
              <a:rPr lang="en-US" altLang="zh-CN" sz="2000" dirty="0" err="1" smtClean="0"/>
              <a:t>Chih</a:t>
            </a:r>
            <a:r>
              <a:rPr lang="en-US" altLang="zh-CN" sz="2000" dirty="0" smtClean="0"/>
              <a:t>-Lin I</a:t>
            </a:r>
            <a:r>
              <a:rPr lang="en-US" altLang="zh-CN" sz="2000" baseline="30000" dirty="0" smtClean="0"/>
              <a:t>2</a:t>
            </a:r>
            <a:endParaRPr lang="zh-CN" altLang="en-US" sz="2000" b="1" baseline="30000" dirty="0" smtClean="0">
              <a:solidFill>
                <a:srgbClr val="CC0000"/>
              </a:solidFill>
              <a:ea typeface="宋体" pitchFamily="2" charset="-122"/>
            </a:endParaRPr>
          </a:p>
        </p:txBody>
      </p:sp>
      <p:sp>
        <p:nvSpPr>
          <p:cNvPr id="15364" name="Text Box 4"/>
          <p:cNvSpPr txBox="1">
            <a:spLocks noChangeArrowheads="1"/>
          </p:cNvSpPr>
          <p:nvPr/>
        </p:nvSpPr>
        <p:spPr bwMode="auto">
          <a:xfrm>
            <a:off x="3657600" y="5715000"/>
            <a:ext cx="1828800" cy="457200"/>
          </a:xfrm>
          <a:prstGeom prst="rect">
            <a:avLst/>
          </a:prstGeom>
          <a:noFill/>
          <a:ln w="9525">
            <a:noFill/>
            <a:miter lim="800000"/>
            <a:headEnd/>
            <a:tailEnd/>
          </a:ln>
        </p:spPr>
        <p:txBody>
          <a:bodyPr>
            <a:spAutoFit/>
          </a:bodyPr>
          <a:lstStyle/>
          <a:p>
            <a:pPr eaLnBrk="1" hangingPunct="1">
              <a:spcBef>
                <a:spcPct val="50000"/>
              </a:spcBef>
            </a:pPr>
            <a:r>
              <a:rPr lang="en-US" altLang="zh-CN" b="1" dirty="0" smtClean="0"/>
              <a:t>2015-06-08</a:t>
            </a:r>
            <a:endParaRPr lang="en-US" altLang="zh-CN" b="1" dirty="0"/>
          </a:p>
        </p:txBody>
      </p:sp>
      <p:sp>
        <p:nvSpPr>
          <p:cNvPr id="15365"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sp>
        <p:nvSpPr>
          <p:cNvPr id="15366" name="矩形 2"/>
          <p:cNvSpPr>
            <a:spLocks noChangeArrowheads="1"/>
          </p:cNvSpPr>
          <p:nvPr/>
        </p:nvSpPr>
        <p:spPr bwMode="auto">
          <a:xfrm>
            <a:off x="228600" y="4800600"/>
            <a:ext cx="8686800" cy="707886"/>
          </a:xfrm>
          <a:prstGeom prst="rect">
            <a:avLst/>
          </a:prstGeom>
          <a:noFill/>
          <a:ln w="9525">
            <a:noFill/>
            <a:miter lim="800000"/>
            <a:headEnd/>
            <a:tailEnd/>
          </a:ln>
        </p:spPr>
        <p:txBody>
          <a:bodyPr wrap="square">
            <a:spAutoFit/>
          </a:bodyPr>
          <a:lstStyle/>
          <a:p>
            <a:pPr algn="ctr" eaLnBrk="1" hangingPunct="1"/>
            <a:r>
              <a:rPr lang="en-US" altLang="zh-CN" sz="2000" baseline="30000" dirty="0" smtClean="0">
                <a:solidFill>
                  <a:srgbClr val="7030A0"/>
                </a:solidFill>
              </a:rPr>
              <a:t>1</a:t>
            </a:r>
            <a:r>
              <a:rPr lang="en-US" altLang="zh-CN" sz="2000" dirty="0" smtClean="0">
                <a:solidFill>
                  <a:srgbClr val="7030A0"/>
                </a:solidFill>
              </a:rPr>
              <a:t>Department </a:t>
            </a:r>
            <a:r>
              <a:rPr lang="en-US" altLang="zh-CN" sz="2000" dirty="0">
                <a:solidFill>
                  <a:srgbClr val="7030A0"/>
                </a:solidFill>
              </a:rPr>
              <a:t>of Electronic Engineering, </a:t>
            </a:r>
            <a:r>
              <a:rPr lang="en-US" altLang="zh-CN" sz="2000" dirty="0" err="1">
                <a:solidFill>
                  <a:srgbClr val="7030A0"/>
                </a:solidFill>
              </a:rPr>
              <a:t>Tsinghua</a:t>
            </a:r>
            <a:r>
              <a:rPr lang="en-US" altLang="zh-CN" sz="2000" dirty="0">
                <a:solidFill>
                  <a:srgbClr val="7030A0"/>
                </a:solidFill>
              </a:rPr>
              <a:t> </a:t>
            </a:r>
            <a:r>
              <a:rPr lang="en-US" altLang="zh-CN" sz="2000" dirty="0" smtClean="0">
                <a:solidFill>
                  <a:srgbClr val="7030A0"/>
                </a:solidFill>
              </a:rPr>
              <a:t>University</a:t>
            </a:r>
          </a:p>
          <a:p>
            <a:pPr algn="ctr" eaLnBrk="1" hangingPunct="1"/>
            <a:r>
              <a:rPr lang="en-US" altLang="zh-CN" sz="2000" baseline="30000" dirty="0" smtClean="0">
                <a:solidFill>
                  <a:srgbClr val="7030A0"/>
                </a:solidFill>
              </a:rPr>
              <a:t>2</a:t>
            </a:r>
            <a:r>
              <a:rPr lang="en-US" altLang="zh-CN" sz="2000" dirty="0" smtClean="0">
                <a:solidFill>
                  <a:srgbClr val="7030A0"/>
                </a:solidFill>
              </a:rPr>
              <a:t>Green </a:t>
            </a:r>
            <a:r>
              <a:rPr lang="en-US" altLang="zh-CN" sz="2000" dirty="0">
                <a:solidFill>
                  <a:srgbClr val="7030A0"/>
                </a:solidFill>
              </a:rPr>
              <a:t>Communication Research Center, China Mobile Research </a:t>
            </a:r>
            <a:r>
              <a:rPr lang="en-US" altLang="zh-CN" sz="2000" dirty="0" smtClean="0">
                <a:solidFill>
                  <a:srgbClr val="7030A0"/>
                </a:solidFill>
              </a:rPr>
              <a:t>Institute</a:t>
            </a:r>
            <a:endParaRPr lang="zh-CN" altLang="en-US" sz="2000" dirty="0">
              <a:solidFill>
                <a:srgbClr val="7030A0"/>
              </a:solidFill>
            </a:endParaRPr>
          </a:p>
        </p:txBody>
      </p:sp>
      <p:pic>
        <p:nvPicPr>
          <p:cNvPr id="15367"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a:ln w="9525">
            <a:noFill/>
            <a:miter lim="800000"/>
            <a:headEnd/>
            <a:tailEnd/>
          </a:ln>
        </p:spPr>
      </p:pic>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p>
          </p:txBody>
        </p:sp>
      </p:grpSp>
      <p:pic>
        <p:nvPicPr>
          <p:cNvPr id="74754" name="Picture 2"/>
          <p:cNvPicPr>
            <a:picLocks noChangeAspect="1" noChangeArrowheads="1"/>
          </p:cNvPicPr>
          <p:nvPr/>
        </p:nvPicPr>
        <p:blipFill>
          <a:blip r:embed="rId4" cstate="print"/>
          <a:srcRect/>
          <a:stretch>
            <a:fillRect/>
          </a:stretch>
        </p:blipFill>
        <p:spPr bwMode="auto">
          <a:xfrm>
            <a:off x="0" y="0"/>
            <a:ext cx="5867400" cy="11430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1219200"/>
            <a:ext cx="8458200" cy="2057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ea typeface="宋体" charset="-122"/>
              </a:rPr>
              <a:t>Quantified </a:t>
            </a:r>
            <a:endParaRPr lang="en-US" altLang="zh-CN" b="1"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By </a:t>
            </a:r>
            <a:r>
              <a:rPr lang="en-US" altLang="zh-CN" sz="2000" kern="0" dirty="0" smtClean="0">
                <a:solidFill>
                  <a:srgbClr val="000000"/>
                </a:solidFill>
                <a:latin typeface="+mn-lt"/>
                <a:ea typeface="宋体" charset="-122"/>
                <a:sym typeface="Wingdings" pitchFamily="2" charset="2"/>
              </a:rPr>
              <a:t>utilizing</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ea typeface="宋体" charset="-122"/>
                <a:sym typeface="Wingdings" pitchFamily="2" charset="2"/>
              </a:rPr>
              <a:t>Matrix </a:t>
            </a:r>
            <a:r>
              <a:rPr lang="en-US" altLang="zh-CN" sz="2000" b="1" kern="0" dirty="0" smtClean="0">
                <a:solidFill>
                  <a:srgbClr val="000000"/>
                </a:solidFill>
                <a:ea typeface="宋体" charset="-122"/>
                <a:sym typeface="Wingdings" pitchFamily="2" charset="2"/>
              </a:rPr>
              <a:t>W</a:t>
            </a:r>
            <a:r>
              <a:rPr lang="en-US" altLang="zh-CN" sz="2000" kern="0" dirty="0" smtClean="0">
                <a:solidFill>
                  <a:srgbClr val="000000"/>
                </a:solidFill>
                <a:ea typeface="宋体" charset="-122"/>
                <a:sym typeface="Wingdings" pitchFamily="2" charset="2"/>
              </a:rPr>
              <a:t> is diagonally dominant</a:t>
            </a:r>
            <a:r>
              <a:rPr lang="en-US" altLang="zh-CN" sz="2000" kern="0" dirty="0" smtClean="0">
                <a:solidFill>
                  <a:srgbClr val="000000"/>
                </a:solidFill>
                <a:latin typeface="+mn-lt"/>
                <a:ea typeface="宋体" charset="-122"/>
                <a:sym typeface="Wingdings" pitchFamily="2" charset="2"/>
              </a:rPr>
              <a:t> </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ea typeface="宋体" charset="-122"/>
                <a:sym typeface="Wingdings" pitchFamily="2" charset="2"/>
              </a:rPr>
              <a:t>Theory of random matrix</a:t>
            </a:r>
            <a:r>
              <a:rPr lang="en-US" altLang="zh-CN" sz="2000" kern="0" dirty="0" smtClean="0">
                <a:solidFill>
                  <a:srgbClr val="000000"/>
                </a:solidFill>
                <a:latin typeface="+mn-lt"/>
                <a:ea typeface="宋体" charset="-122"/>
                <a:sym typeface="Wingdings" pitchFamily="2" charset="2"/>
              </a:rPr>
              <a:t> </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ea typeface="宋体" charset="-122"/>
                <a:sym typeface="Wingdings" pitchFamily="2" charset="2"/>
              </a:rPr>
              <a:t>Law of large number</a:t>
            </a:r>
            <a:r>
              <a:rPr lang="en-US" altLang="zh-CN" sz="2000" kern="0" dirty="0" smtClean="0">
                <a:solidFill>
                  <a:srgbClr val="000000"/>
                </a:solidFill>
                <a:latin typeface="+mn-lt"/>
                <a:ea typeface="宋体" charset="-122"/>
                <a:sym typeface="Wingdings" pitchFamily="2" charset="2"/>
              </a:rPr>
              <a:t>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           (convergence rate) can be well approximated by</a:t>
            </a:r>
            <a:endParaRPr lang="en-US" altLang="zh-CN" sz="900" b="1" kern="0" dirty="0">
              <a:solidFill>
                <a:srgbClr val="000000"/>
              </a:solidFill>
              <a:latin typeface="+mn-lt"/>
              <a:ea typeface="宋体" charset="-122"/>
              <a:sym typeface="Wingdings" pitchFamily="2" charset="2"/>
            </a:endParaRPr>
          </a:p>
        </p:txBody>
      </p:sp>
      <p:sp>
        <p:nvSpPr>
          <p:cNvPr id="6156" name="Rectangle 2"/>
          <p:cNvSpPr>
            <a:spLocks noGrp="1" noChangeArrowheads="1"/>
          </p:cNvSpPr>
          <p:nvPr>
            <p:ph type="title"/>
          </p:nvPr>
        </p:nvSpPr>
        <p:spPr>
          <a:xfrm>
            <a:off x="152400" y="228600"/>
            <a:ext cx="8991600" cy="685800"/>
          </a:xfrm>
        </p:spPr>
        <p:txBody>
          <a:bodyPr/>
          <a:lstStyle/>
          <a:p>
            <a:pPr eaLnBrk="1" hangingPunct="1"/>
            <a:r>
              <a:rPr lang="en-US" altLang="zh-CN" sz="3200" dirty="0" smtClean="0">
                <a:ea typeface="宋体" pitchFamily="2" charset="-122"/>
              </a:rPr>
              <a:t>Quantified convergence rate</a:t>
            </a:r>
            <a:endParaRPr lang="zh-CN" altLang="en-US" sz="3200" dirty="0" smtClean="0">
              <a:ea typeface="宋体" pitchFamily="2" charset="-122"/>
            </a:endParaRPr>
          </a:p>
        </p:txBody>
      </p:sp>
      <p:sp>
        <p:nvSpPr>
          <p:cNvPr id="61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15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16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9" name="对象 18"/>
          <p:cNvGraphicFramePr>
            <a:graphicFrameLocks noChangeAspect="1"/>
          </p:cNvGraphicFramePr>
          <p:nvPr/>
        </p:nvGraphicFramePr>
        <p:xfrm>
          <a:off x="5334000" y="3405860"/>
          <a:ext cx="3657600" cy="3223540"/>
        </p:xfrm>
        <a:graphic>
          <a:graphicData uri="http://schemas.openxmlformats.org/presentationml/2006/ole">
            <p:oleObj spid="_x0000_s6163" name="Visio" r:id="rId4" imgW="2728740" imgH="2404493" progId="Visio.Drawing.11">
              <p:embed/>
            </p:oleObj>
          </a:graphicData>
        </a:graphic>
      </p:graphicFrame>
      <p:graphicFrame>
        <p:nvGraphicFramePr>
          <p:cNvPr id="6164" name="Object 20"/>
          <p:cNvGraphicFramePr>
            <a:graphicFrameLocks noChangeAspect="1"/>
          </p:cNvGraphicFramePr>
          <p:nvPr/>
        </p:nvGraphicFramePr>
        <p:xfrm>
          <a:off x="2014220" y="1247140"/>
          <a:ext cx="825500" cy="444500"/>
        </p:xfrm>
        <a:graphic>
          <a:graphicData uri="http://schemas.openxmlformats.org/presentationml/2006/ole">
            <p:oleObj spid="_x0000_s6164" name="Equation" r:id="rId5" imgW="825480" imgH="444240" progId="Equation.DSMT4">
              <p:embed/>
            </p:oleObj>
          </a:graphicData>
        </a:graphic>
      </p:graphicFrame>
      <p:graphicFrame>
        <p:nvGraphicFramePr>
          <p:cNvPr id="11" name="对象 10"/>
          <p:cNvGraphicFramePr>
            <a:graphicFrameLocks noChangeAspect="1"/>
          </p:cNvGraphicFramePr>
          <p:nvPr/>
        </p:nvGraphicFramePr>
        <p:xfrm>
          <a:off x="2326640" y="3510280"/>
          <a:ext cx="1955800" cy="723900"/>
        </p:xfrm>
        <a:graphic>
          <a:graphicData uri="http://schemas.openxmlformats.org/presentationml/2006/ole">
            <p:oleObj spid="_x0000_s6165" name="Equation" r:id="rId6" imgW="1955520" imgH="723600" progId="Equation.DSMT4">
              <p:embed/>
            </p:oleObj>
          </a:graphicData>
        </a:graphic>
      </p:graphicFrame>
      <p:graphicFrame>
        <p:nvGraphicFramePr>
          <p:cNvPr id="6166" name="Object 22"/>
          <p:cNvGraphicFramePr>
            <a:graphicFrameLocks noChangeAspect="1"/>
          </p:cNvGraphicFramePr>
          <p:nvPr/>
        </p:nvGraphicFramePr>
        <p:xfrm>
          <a:off x="815340" y="3157220"/>
          <a:ext cx="698500" cy="368300"/>
        </p:xfrm>
        <a:graphic>
          <a:graphicData uri="http://schemas.openxmlformats.org/presentationml/2006/ole">
            <p:oleObj spid="_x0000_s6166" name="Equation" r:id="rId7" imgW="698400" imgH="368280" progId="Equation.DSMT4">
              <p:embed/>
            </p:oleObj>
          </a:graphicData>
        </a:graphic>
      </p:graphicFrame>
      <p:sp>
        <p:nvSpPr>
          <p:cNvPr id="12" name="Rectangle 3"/>
          <p:cNvSpPr txBox="1">
            <a:spLocks noChangeArrowheads="1"/>
          </p:cNvSpPr>
          <p:nvPr/>
        </p:nvSpPr>
        <p:spPr bwMode="auto">
          <a:xfrm>
            <a:off x="0" y="4114800"/>
            <a:ext cx="5410200" cy="2057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ea typeface="宋体" charset="-122"/>
              </a:rPr>
              <a:t>Conclusion</a:t>
            </a:r>
            <a:endParaRPr lang="en-US" altLang="zh-CN" b="1"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The </a:t>
            </a:r>
            <a:r>
              <a:rPr lang="en-US" altLang="zh-CN" sz="2000" kern="0" dirty="0" smtClean="0">
                <a:solidFill>
                  <a:srgbClr val="FF0000"/>
                </a:solidFill>
                <a:latin typeface="+mn-lt"/>
                <a:ea typeface="宋体" charset="-122"/>
                <a:sym typeface="Wingdings" pitchFamily="2" charset="2"/>
              </a:rPr>
              <a:t>larger </a:t>
            </a:r>
            <a:r>
              <a:rPr lang="en-US" altLang="zh-CN" sz="2000" i="1" kern="0" dirty="0" smtClean="0">
                <a:solidFill>
                  <a:srgbClr val="FF0000"/>
                </a:solidFill>
                <a:latin typeface="+mn-lt"/>
                <a:ea typeface="宋体" charset="-122"/>
                <a:sym typeface="Wingdings" pitchFamily="2" charset="2"/>
              </a:rPr>
              <a:t>N</a:t>
            </a:r>
            <a:r>
              <a:rPr lang="en-US" altLang="zh-CN" sz="2000" kern="0" dirty="0" smtClean="0">
                <a:solidFill>
                  <a:srgbClr val="000000"/>
                </a:solidFill>
                <a:latin typeface="+mn-lt"/>
                <a:ea typeface="宋体" charset="-122"/>
                <a:sym typeface="Wingdings" pitchFamily="2" charset="2"/>
              </a:rPr>
              <a:t> is, the </a:t>
            </a:r>
            <a:r>
              <a:rPr lang="en-US" altLang="zh-CN" sz="2000" kern="0" dirty="0" smtClean="0">
                <a:solidFill>
                  <a:srgbClr val="FF0000"/>
                </a:solidFill>
                <a:latin typeface="+mn-lt"/>
                <a:ea typeface="宋体" charset="-122"/>
                <a:sym typeface="Wingdings" pitchFamily="2" charset="2"/>
              </a:rPr>
              <a:t>faster</a:t>
            </a:r>
            <a:r>
              <a:rPr lang="en-US" altLang="zh-CN" sz="2000" kern="0" dirty="0" smtClean="0">
                <a:solidFill>
                  <a:srgbClr val="000000"/>
                </a:solidFill>
                <a:latin typeface="+mn-lt"/>
                <a:ea typeface="宋体" charset="-122"/>
                <a:sym typeface="Wingdings" pitchFamily="2" charset="2"/>
              </a:rPr>
              <a:t> convergence rate will be </a:t>
            </a:r>
          </a:p>
          <a:p>
            <a:pPr marL="742950" lvl="1" indent="-285750" eaLnBrk="1" hangingPunct="1">
              <a:spcBef>
                <a:spcPct val="20000"/>
              </a:spcBef>
              <a:buClr>
                <a:srgbClr val="000000"/>
              </a:buClr>
              <a:buFontTx/>
              <a:buChar char="–"/>
              <a:defRPr/>
            </a:pPr>
            <a:r>
              <a:rPr lang="en-US" altLang="zh-CN" sz="2000" kern="0" dirty="0" smtClean="0">
                <a:solidFill>
                  <a:srgbClr val="FF0000"/>
                </a:solidFill>
                <a:latin typeface="+mn-lt"/>
                <a:ea typeface="宋体" charset="-122"/>
                <a:sym typeface="Wingdings" pitchFamily="2" charset="2"/>
              </a:rPr>
              <a:t>GS-based </a:t>
            </a:r>
            <a:r>
              <a:rPr lang="en-US" altLang="zh-CN" sz="2000" kern="0" dirty="0" err="1" smtClean="0">
                <a:solidFill>
                  <a:srgbClr val="FF0000"/>
                </a:solidFill>
                <a:latin typeface="+mn-lt"/>
                <a:ea typeface="宋体" charset="-122"/>
                <a:sym typeface="Wingdings" pitchFamily="2" charset="2"/>
              </a:rPr>
              <a:t>precoding</a:t>
            </a:r>
            <a:r>
              <a:rPr lang="en-US" altLang="zh-CN" sz="2000" kern="0" dirty="0" smtClean="0">
                <a:solidFill>
                  <a:srgbClr val="FF0000"/>
                </a:solidFill>
                <a:latin typeface="+mn-lt"/>
                <a:ea typeface="宋体" charset="-122"/>
                <a:sym typeface="Wingdings" pitchFamily="2" charset="2"/>
              </a:rPr>
              <a:t> </a:t>
            </a:r>
            <a:r>
              <a:rPr lang="en-US" altLang="zh-CN" sz="2000" kern="0" dirty="0" smtClean="0">
                <a:solidFill>
                  <a:srgbClr val="FF0000"/>
                </a:solidFill>
                <a:latin typeface="+mn-lt"/>
                <a:ea typeface="宋体" charset="-122"/>
                <a:sym typeface="Wingdings" pitchFamily="2" charset="2"/>
              </a:rPr>
              <a:t>is appropriate for large-scale MIMO</a:t>
            </a:r>
            <a:endParaRPr lang="en-US" altLang="zh-CN" sz="2000" kern="0" dirty="0" smtClean="0">
              <a:solidFill>
                <a:srgbClr val="FF0000"/>
              </a:solidFill>
              <a:latin typeface="+mn-lt"/>
              <a:ea typeface="宋体" charset="-122"/>
              <a:sym typeface="Wingdings"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9764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8573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2773" name="Text Box 8"/>
          <p:cNvSpPr txBox="1">
            <a:spLocks noChangeArrowheads="1"/>
          </p:cNvSpPr>
          <p:nvPr/>
        </p:nvSpPr>
        <p:spPr bwMode="gray">
          <a:xfrm>
            <a:off x="1066800" y="1958975"/>
            <a:ext cx="3276600" cy="461963"/>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Technical Background</a:t>
            </a:r>
            <a:endParaRPr lang="zh-CN" altLang="zh-CN"/>
          </a:p>
        </p:txBody>
      </p:sp>
      <p:sp>
        <p:nvSpPr>
          <p:cNvPr id="32774" name="Text Box 9"/>
          <p:cNvSpPr txBox="1">
            <a:spLocks noChangeArrowheads="1"/>
          </p:cNvSpPr>
          <p:nvPr/>
        </p:nvSpPr>
        <p:spPr bwMode="gray">
          <a:xfrm>
            <a:off x="620713" y="19558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28675" y="2786063"/>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398463" y="2667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2777" name="Text Box 8"/>
          <p:cNvSpPr txBox="1">
            <a:spLocks noChangeArrowheads="1"/>
          </p:cNvSpPr>
          <p:nvPr/>
        </p:nvSpPr>
        <p:spPr bwMode="gray">
          <a:xfrm>
            <a:off x="1066800" y="27781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Proposed Solution</a:t>
            </a:r>
            <a:endParaRPr lang="zh-CN" altLang="zh-CN"/>
          </a:p>
        </p:txBody>
      </p:sp>
      <p:sp>
        <p:nvSpPr>
          <p:cNvPr id="32778" name="Text Box 9"/>
          <p:cNvSpPr txBox="1">
            <a:spLocks noChangeArrowheads="1"/>
          </p:cNvSpPr>
          <p:nvPr/>
        </p:nvSpPr>
        <p:spPr bwMode="gray">
          <a:xfrm>
            <a:off x="612775" y="27654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11213" y="362426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381000" y="3505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2781" name="Text Box 8"/>
          <p:cNvSpPr txBox="1">
            <a:spLocks noChangeArrowheads="1"/>
          </p:cNvSpPr>
          <p:nvPr/>
        </p:nvSpPr>
        <p:spPr bwMode="gray">
          <a:xfrm>
            <a:off x="1052513" y="3616325"/>
            <a:ext cx="3138487" cy="461963"/>
          </a:xfrm>
          <a:prstGeom prst="rect">
            <a:avLst/>
          </a:prstGeom>
          <a:noFill/>
          <a:ln w="9525" algn="ctr">
            <a:noFill/>
            <a:miter lim="800000"/>
            <a:headEnd/>
            <a:tailEnd/>
          </a:ln>
        </p:spPr>
        <p:txBody>
          <a:bodyPr>
            <a:spAutoFit/>
          </a:bodyPr>
          <a:lstStyle/>
          <a:p>
            <a:pPr algn="ctr" eaLnBrk="1" hangingPunct="1"/>
            <a:r>
              <a:rPr lang="en-US" altLang="zh-CN" b="1">
                <a:solidFill>
                  <a:srgbClr val="C00000"/>
                </a:solidFill>
                <a:latin typeface="Times New Roman" pitchFamily="18" charset="0"/>
              </a:rPr>
              <a:t>Complexity Analysis</a:t>
            </a:r>
            <a:endParaRPr lang="zh-CN" altLang="zh-CN">
              <a:solidFill>
                <a:srgbClr val="C00000"/>
              </a:solidFill>
            </a:endParaRPr>
          </a:p>
        </p:txBody>
      </p:sp>
      <p:sp>
        <p:nvSpPr>
          <p:cNvPr id="32782" name="Text Box 9"/>
          <p:cNvSpPr txBox="1">
            <a:spLocks noChangeArrowheads="1"/>
          </p:cNvSpPr>
          <p:nvPr/>
        </p:nvSpPr>
        <p:spPr bwMode="gray">
          <a:xfrm>
            <a:off x="595313" y="3603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12800" y="44402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382588" y="43211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2785" name="Text Box 8"/>
          <p:cNvSpPr txBox="1">
            <a:spLocks noChangeArrowheads="1"/>
          </p:cNvSpPr>
          <p:nvPr/>
        </p:nvSpPr>
        <p:spPr bwMode="gray">
          <a:xfrm>
            <a:off x="838200" y="4443413"/>
            <a:ext cx="3055938" cy="461962"/>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32786" name="Text Box 9"/>
          <p:cNvSpPr txBox="1">
            <a:spLocks noChangeArrowheads="1"/>
          </p:cNvSpPr>
          <p:nvPr/>
        </p:nvSpPr>
        <p:spPr bwMode="gray">
          <a:xfrm>
            <a:off x="596900" y="44196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12800" y="52244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382588" y="5105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2789" name="Text Box 8"/>
          <p:cNvSpPr txBox="1">
            <a:spLocks noChangeArrowheads="1"/>
          </p:cNvSpPr>
          <p:nvPr/>
        </p:nvSpPr>
        <p:spPr bwMode="gray">
          <a:xfrm>
            <a:off x="685800" y="52165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32790" name="Text Box 9"/>
          <p:cNvSpPr txBox="1">
            <a:spLocks noChangeArrowheads="1"/>
          </p:cNvSpPr>
          <p:nvPr/>
        </p:nvSpPr>
        <p:spPr bwMode="gray">
          <a:xfrm>
            <a:off x="596900" y="5203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idx="4294967295"/>
          </p:nvPr>
        </p:nvSpPr>
        <p:spPr>
          <a:xfrm>
            <a:off x="152400" y="304800"/>
            <a:ext cx="8686800" cy="685800"/>
          </a:xfrm>
        </p:spPr>
        <p:txBody>
          <a:bodyPr/>
          <a:lstStyle/>
          <a:p>
            <a:pPr eaLnBrk="1" hangingPunct="1"/>
            <a:r>
              <a:rPr lang="en-US" altLang="zh-CN" dirty="0" smtClean="0">
                <a:ea typeface="宋体" pitchFamily="2" charset="-122"/>
              </a:rPr>
              <a:t>Complexity </a:t>
            </a:r>
            <a:r>
              <a:rPr lang="en-US" altLang="zh-CN" dirty="0" smtClean="0">
                <a:ea typeface="宋体" pitchFamily="2" charset="-122"/>
              </a:rPr>
              <a:t>analysis</a:t>
            </a:r>
            <a:endParaRPr lang="en-US" altLang="zh-CN" dirty="0" smtClean="0">
              <a:ea typeface="宋体" pitchFamily="2" charset="-122"/>
            </a:endParaRPr>
          </a:p>
        </p:txBody>
      </p:sp>
      <p:sp>
        <p:nvSpPr>
          <p:cNvPr id="7" name="Rectangle 3"/>
          <p:cNvSpPr txBox="1">
            <a:spLocks noChangeArrowheads="1"/>
          </p:cNvSpPr>
          <p:nvPr/>
        </p:nvSpPr>
        <p:spPr bwMode="auto">
          <a:xfrm>
            <a:off x="0" y="1524000"/>
            <a:ext cx="8991600" cy="18288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000000"/>
              </a:buClr>
              <a:buFont typeface="Wingdings" pitchFamily="2" charset="2"/>
              <a:buChar char="l"/>
              <a:defRPr/>
            </a:pPr>
            <a:r>
              <a:rPr lang="en-US" altLang="zh-CN" b="1" kern="0" dirty="0">
                <a:solidFill>
                  <a:srgbClr val="000000"/>
                </a:solidFill>
                <a:latin typeface="+mn-lt"/>
              </a:rPr>
              <a:t>How to measure the complexity?</a:t>
            </a:r>
          </a:p>
          <a:p>
            <a:pPr marL="742950" lvl="1" indent="-285750" eaLnBrk="1" hangingPunct="1">
              <a:spcBef>
                <a:spcPct val="20000"/>
              </a:spcBef>
              <a:buClr>
                <a:srgbClr val="000000"/>
              </a:buClr>
              <a:buFontTx/>
              <a:buChar char="–"/>
              <a:defRPr/>
            </a:pPr>
            <a:r>
              <a:rPr lang="en-US" altLang="zh-CN" sz="2000" kern="0" dirty="0">
                <a:solidFill>
                  <a:srgbClr val="000000"/>
                </a:solidFill>
                <a:latin typeface="+mj-lt"/>
                <a:cs typeface="Times New Roman" pitchFamily="18" charset="0"/>
              </a:rPr>
              <a:t>Since </a:t>
            </a:r>
            <a:r>
              <a:rPr lang="en-US" altLang="zh-CN" sz="2000" kern="0" dirty="0">
                <a:solidFill>
                  <a:srgbClr val="FF0000"/>
                </a:solidFill>
                <a:latin typeface="+mj-lt"/>
                <a:cs typeface="Times New Roman" pitchFamily="18" charset="0"/>
              </a:rPr>
              <a:t>both</a:t>
            </a:r>
            <a:r>
              <a:rPr lang="en-US" altLang="zh-CN" sz="2000" kern="0" dirty="0">
                <a:solidFill>
                  <a:srgbClr val="000000"/>
                </a:solidFill>
                <a:latin typeface="+mj-lt"/>
                <a:cs typeface="Times New Roman" pitchFamily="18" charset="0"/>
              </a:rPr>
              <a:t> ZF precoding and GSP need to compute </a:t>
            </a:r>
            <a:r>
              <a:rPr lang="en-US" altLang="zh-CN" sz="2000" kern="0" dirty="0">
                <a:solidFill>
                  <a:srgbClr val="0033CC"/>
                </a:solidFill>
                <a:latin typeface="+mj-lt"/>
                <a:cs typeface="Times New Roman" pitchFamily="18" charset="0"/>
              </a:rPr>
              <a:t>matrix </a:t>
            </a:r>
            <a:r>
              <a:rPr lang="en-US" altLang="zh-CN" sz="2000" b="1" kern="0" dirty="0">
                <a:solidFill>
                  <a:srgbClr val="0033CC"/>
                </a:solidFill>
                <a:latin typeface="+mj-lt"/>
                <a:cs typeface="Times New Roman" pitchFamily="18" charset="0"/>
              </a:rPr>
              <a:t>W</a:t>
            </a:r>
            <a:r>
              <a:rPr lang="en-US" altLang="zh-CN" sz="2000" kern="0" dirty="0">
                <a:solidFill>
                  <a:srgbClr val="000000"/>
                </a:solidFill>
                <a:latin typeface="+mj-lt"/>
                <a:cs typeface="Times New Roman" pitchFamily="18" charset="0"/>
              </a:rPr>
              <a:t>, we consider the complexity </a:t>
            </a:r>
            <a:r>
              <a:rPr lang="en-US" altLang="zh-CN" sz="2000" kern="0" dirty="0">
                <a:solidFill>
                  <a:srgbClr val="FF0000"/>
                </a:solidFill>
                <a:latin typeface="+mj-lt"/>
                <a:cs typeface="Times New Roman" pitchFamily="18" charset="0"/>
              </a:rPr>
              <a:t>after</a:t>
            </a:r>
            <a:r>
              <a:rPr lang="en-US" altLang="zh-CN" sz="2000" kern="0" dirty="0">
                <a:solidFill>
                  <a:srgbClr val="000000"/>
                </a:solidFill>
                <a:latin typeface="+mj-lt"/>
                <a:cs typeface="Times New Roman" pitchFamily="18" charset="0"/>
              </a:rPr>
              <a:t> we have obtained </a:t>
            </a:r>
            <a:r>
              <a:rPr lang="en-US" altLang="zh-CN" sz="2000" b="1" kern="0" dirty="0">
                <a:solidFill>
                  <a:srgbClr val="000000"/>
                </a:solidFill>
                <a:latin typeface="+mj-lt"/>
                <a:cs typeface="Times New Roman" pitchFamily="18" charset="0"/>
              </a:rPr>
              <a:t>W</a:t>
            </a:r>
            <a:r>
              <a:rPr lang="en-US" altLang="zh-CN" sz="2000" kern="0" dirty="0">
                <a:solidFill>
                  <a:srgbClr val="000000"/>
                </a:solidFill>
                <a:latin typeface="+mj-lt"/>
                <a:cs typeface="Times New Roman" pitchFamily="18" charset="0"/>
              </a:rPr>
              <a:t>.</a:t>
            </a:r>
            <a:endParaRPr lang="en-US" altLang="zh-CN" sz="2000" b="1" kern="0" dirty="0">
              <a:solidFill>
                <a:srgbClr val="0033CC"/>
              </a:solidFill>
              <a:latin typeface="+mj-lt"/>
              <a:cs typeface="Times New Roman" pitchFamily="18" charset="0"/>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n-lt"/>
              </a:rPr>
              <a:t> We evaluate the complexity in terms of required number of </a:t>
            </a:r>
            <a:r>
              <a:rPr lang="en-US" altLang="zh-CN" sz="2000" kern="0" dirty="0" smtClean="0">
                <a:solidFill>
                  <a:srgbClr val="0033CC"/>
                </a:solidFill>
                <a:latin typeface="+mn-lt"/>
              </a:rPr>
              <a:t>multiplications and divisions</a:t>
            </a:r>
            <a:endParaRPr lang="en-US" altLang="zh-CN" kern="0" dirty="0">
              <a:solidFill>
                <a:srgbClr val="0033CC"/>
              </a:solidFill>
              <a:latin typeface="+mn-lt"/>
            </a:endParaRPr>
          </a:p>
        </p:txBody>
      </p:sp>
      <p:sp>
        <p:nvSpPr>
          <p:cNvPr id="8" name="Rectangle 3"/>
          <p:cNvSpPr txBox="1">
            <a:spLocks noChangeArrowheads="1"/>
          </p:cNvSpPr>
          <p:nvPr/>
        </p:nvSpPr>
        <p:spPr bwMode="auto">
          <a:xfrm>
            <a:off x="0" y="3810000"/>
            <a:ext cx="8991600" cy="33528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000000"/>
              </a:buClr>
              <a:buFont typeface="Wingdings" pitchFamily="2" charset="2"/>
              <a:buChar char="l"/>
              <a:defRPr/>
            </a:pPr>
            <a:r>
              <a:rPr lang="en-US" altLang="zh-CN" b="1" kern="0" dirty="0">
                <a:solidFill>
                  <a:srgbClr val="000000"/>
                </a:solidFill>
                <a:latin typeface="+mn-lt"/>
              </a:rPr>
              <a:t>Where does the complexity comes from?</a:t>
            </a:r>
          </a:p>
          <a:p>
            <a:pPr marL="742950" lvl="1" indent="-285750" eaLnBrk="1" hangingPunct="1">
              <a:spcBef>
                <a:spcPct val="20000"/>
              </a:spcBef>
              <a:buClr>
                <a:srgbClr val="000000"/>
              </a:buClr>
              <a:buFontTx/>
              <a:buChar char="–"/>
              <a:defRPr/>
            </a:pPr>
            <a:r>
              <a:rPr lang="en-US" altLang="zh-CN" sz="2000" kern="0" dirty="0">
                <a:solidFill>
                  <a:srgbClr val="000000"/>
                </a:solidFill>
                <a:latin typeface="+mn-lt"/>
              </a:rPr>
              <a:t>Solve the linear equation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rPr>
              <a:t>Compute</a:t>
            </a:r>
            <a:endParaRPr lang="en-US" altLang="zh-CN" sz="2000" kern="0" dirty="0">
              <a:solidFill>
                <a:srgbClr val="000000"/>
              </a:solidFill>
              <a:latin typeface="+mn-lt"/>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n-lt"/>
              </a:rPr>
              <a:t>Calculate the factor   </a:t>
            </a:r>
          </a:p>
          <a:p>
            <a:pPr marL="742950" lvl="1" indent="-285750" eaLnBrk="1" hangingPunct="1">
              <a:lnSpc>
                <a:spcPct val="80000"/>
              </a:lnSpc>
              <a:spcBef>
                <a:spcPct val="20000"/>
              </a:spcBef>
              <a:buClr>
                <a:srgbClr val="000000"/>
              </a:buClr>
              <a:defRPr/>
            </a:pPr>
            <a:endParaRPr lang="en-US" altLang="zh-CN" sz="2000" kern="0" dirty="0">
              <a:solidFill>
                <a:srgbClr val="000000"/>
              </a:solidFill>
              <a:latin typeface="+mn-lt"/>
            </a:endParaRPr>
          </a:p>
        </p:txBody>
      </p:sp>
      <p:graphicFrame>
        <p:nvGraphicFramePr>
          <p:cNvPr id="11266" name="Object 2"/>
          <p:cNvGraphicFramePr>
            <a:graphicFrameLocks noChangeAspect="1"/>
          </p:cNvGraphicFramePr>
          <p:nvPr/>
        </p:nvGraphicFramePr>
        <p:xfrm>
          <a:off x="3662680" y="4165600"/>
          <a:ext cx="2768600" cy="387350"/>
        </p:xfrm>
        <a:graphic>
          <a:graphicData uri="http://schemas.openxmlformats.org/presentationml/2006/ole">
            <p:oleObj spid="_x0000_s11266" name="Equation" r:id="rId4" imgW="1435100" imgH="203200" progId="Equation.DSMT4">
              <p:embed/>
            </p:oleObj>
          </a:graphicData>
        </a:graphic>
      </p:graphicFrame>
      <p:graphicFrame>
        <p:nvGraphicFramePr>
          <p:cNvPr id="11267" name="Object 3"/>
          <p:cNvGraphicFramePr>
            <a:graphicFrameLocks noChangeAspect="1"/>
          </p:cNvGraphicFramePr>
          <p:nvPr/>
        </p:nvGraphicFramePr>
        <p:xfrm>
          <a:off x="1925638" y="4567238"/>
          <a:ext cx="838200" cy="344487"/>
        </p:xfrm>
        <a:graphic>
          <a:graphicData uri="http://schemas.openxmlformats.org/presentationml/2006/ole">
            <p:oleObj spid="_x0000_s11267" name="Equation" r:id="rId5" imgW="431425" imgH="177646" progId="Equation.DSMT4">
              <p:embed/>
            </p:oleObj>
          </a:graphicData>
        </a:graphic>
      </p:graphicFrame>
      <p:graphicFrame>
        <p:nvGraphicFramePr>
          <p:cNvPr id="11268" name="Object 4"/>
          <p:cNvGraphicFramePr>
            <a:graphicFrameLocks noChangeAspect="1"/>
          </p:cNvGraphicFramePr>
          <p:nvPr/>
        </p:nvGraphicFramePr>
        <p:xfrm>
          <a:off x="3114040" y="4864417"/>
          <a:ext cx="2406650" cy="525463"/>
        </p:xfrm>
        <a:graphic>
          <a:graphicData uri="http://schemas.openxmlformats.org/presentationml/2006/ole">
            <p:oleObj spid="_x0000_s11268" name="Equation" r:id="rId6" imgW="1104840" imgH="2412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3"/>
          <p:cNvSpPr>
            <a:spLocks noGrp="1" noChangeArrowheads="1"/>
          </p:cNvSpPr>
          <p:nvPr>
            <p:ph type="body" idx="4294967295"/>
          </p:nvPr>
        </p:nvSpPr>
        <p:spPr>
          <a:xfrm>
            <a:off x="0" y="1219200"/>
            <a:ext cx="8991600" cy="2895600"/>
          </a:xfrm>
        </p:spPr>
        <p:txBody>
          <a:bodyPr/>
          <a:lstStyle/>
          <a:p>
            <a:pPr eaLnBrk="1" hangingPunct="1"/>
            <a:r>
              <a:rPr lang="en-US" altLang="zh-CN" sz="2400" b="1" dirty="0" smtClean="0">
                <a:ea typeface="宋体" pitchFamily="2" charset="-122"/>
              </a:rPr>
              <a:t>Solve the linear equation</a:t>
            </a:r>
          </a:p>
          <a:p>
            <a:pPr lvl="1" eaLnBrk="1" hangingPunct="1"/>
            <a:r>
              <a:rPr lang="en-US" altLang="zh-CN" sz="2000" dirty="0" smtClean="0">
                <a:ea typeface="宋体" pitchFamily="2" charset="-122"/>
              </a:rPr>
              <a:t>The solution of                                          can be presented as </a:t>
            </a:r>
            <a:endParaRPr lang="en-US" altLang="zh-CN" dirty="0" smtClean="0">
              <a:ea typeface="宋体" pitchFamily="2" charset="-122"/>
            </a:endParaRPr>
          </a:p>
          <a:p>
            <a:pPr lvl="1" eaLnBrk="1" hangingPunct="1">
              <a:lnSpc>
                <a:spcPct val="80000"/>
              </a:lnSpc>
            </a:pPr>
            <a:endParaRPr lang="en-US" altLang="zh-CN" dirty="0" smtClean="0">
              <a:solidFill>
                <a:srgbClr val="CC0000"/>
              </a:solidFill>
              <a:ea typeface="宋体" pitchFamily="2" charset="-122"/>
            </a:endParaRPr>
          </a:p>
          <a:p>
            <a:pPr marL="914400" lvl="2" indent="0" eaLnBrk="1" hangingPunct="1">
              <a:lnSpc>
                <a:spcPct val="80000"/>
              </a:lnSpc>
              <a:buFont typeface="Wingdings" pitchFamily="2" charset="2"/>
              <a:buNone/>
            </a:pPr>
            <a:endParaRPr lang="en-US" altLang="zh-CN" dirty="0" smtClean="0">
              <a:solidFill>
                <a:srgbClr val="CC0000"/>
              </a:solidFill>
              <a:ea typeface="宋体" pitchFamily="2" charset="-122"/>
            </a:endParaRPr>
          </a:p>
          <a:p>
            <a:pPr lvl="1" eaLnBrk="1" hangingPunct="1"/>
            <a:r>
              <a:rPr lang="en-US" altLang="zh-CN" sz="2000" dirty="0" smtClean="0">
                <a:ea typeface="宋体" pitchFamily="2" charset="-122"/>
              </a:rPr>
              <a:t>T</a:t>
            </a:r>
            <a:r>
              <a:rPr lang="en-US" altLang="zh-CN" sz="2000" dirty="0" smtClean="0">
                <a:ea typeface="宋体" pitchFamily="2" charset="-122"/>
              </a:rPr>
              <a:t>otal </a:t>
            </a:r>
            <a:r>
              <a:rPr lang="en-US" altLang="zh-CN" sz="2000" dirty="0" smtClean="0">
                <a:ea typeface="宋体" pitchFamily="2" charset="-122"/>
              </a:rPr>
              <a:t>required number </a:t>
            </a:r>
            <a:r>
              <a:rPr lang="en-US" altLang="zh-CN" sz="2000" dirty="0" smtClean="0">
                <a:ea typeface="宋体" pitchFamily="2" charset="-122"/>
              </a:rPr>
              <a:t>of </a:t>
            </a:r>
            <a:r>
              <a:rPr lang="en-US" altLang="zh-CN" sz="2000" dirty="0" smtClean="0">
                <a:ea typeface="宋体" pitchFamily="2" charset="-122"/>
              </a:rPr>
              <a:t>multiplications is      </a:t>
            </a:r>
            <a:endParaRPr lang="en-US" altLang="zh-CN" sz="2000" dirty="0" smtClean="0">
              <a:ea typeface="宋体" pitchFamily="2" charset="-122"/>
            </a:endParaRPr>
          </a:p>
          <a:p>
            <a:pPr lvl="1" eaLnBrk="1" hangingPunct="1"/>
            <a:r>
              <a:rPr lang="en-US" altLang="zh-CN" sz="2000" dirty="0" smtClean="0">
                <a:ea typeface="宋体" pitchFamily="2" charset="-122"/>
              </a:rPr>
              <a:t>               according to theory of random matrix, </a:t>
            </a:r>
            <a:r>
              <a:rPr lang="en-US" altLang="zh-CN" sz="2000" dirty="0" smtClean="0">
                <a:solidFill>
                  <a:srgbClr val="FF0000"/>
                </a:solidFill>
                <a:ea typeface="宋体" pitchFamily="2" charset="-122"/>
              </a:rPr>
              <a:t>no division </a:t>
            </a:r>
            <a:r>
              <a:rPr lang="en-US" altLang="zh-CN" sz="2000" dirty="0" smtClean="0">
                <a:ea typeface="宋体" pitchFamily="2" charset="-122"/>
              </a:rPr>
              <a:t>is required</a:t>
            </a:r>
            <a:endParaRPr lang="en-US" altLang="zh-CN" sz="2000" dirty="0" smtClean="0">
              <a:ea typeface="宋体" pitchFamily="2" charset="-122"/>
            </a:endParaRPr>
          </a:p>
          <a:p>
            <a:pPr lvl="1" eaLnBrk="1" hangingPunct="1">
              <a:lnSpc>
                <a:spcPct val="80000"/>
              </a:lnSpc>
              <a:buFontTx/>
              <a:buNone/>
            </a:pPr>
            <a:endParaRPr lang="en-US" altLang="zh-CN" dirty="0" smtClean="0">
              <a:ea typeface="宋体" pitchFamily="2" charset="-122"/>
            </a:endParaRPr>
          </a:p>
          <a:p>
            <a:pPr lvl="1" eaLnBrk="1" hangingPunct="1">
              <a:lnSpc>
                <a:spcPct val="80000"/>
              </a:lnSpc>
              <a:buFontTx/>
              <a:buNone/>
            </a:pPr>
            <a:endParaRPr lang="en-US" altLang="zh-CN" dirty="0" smtClean="0">
              <a:ea typeface="宋体" pitchFamily="2" charset="-122"/>
            </a:endParaRPr>
          </a:p>
        </p:txBody>
      </p:sp>
      <p:sp>
        <p:nvSpPr>
          <p:cNvPr id="12304" name="Rectangle 2"/>
          <p:cNvSpPr>
            <a:spLocks noGrp="1" noChangeArrowheads="1"/>
          </p:cNvSpPr>
          <p:nvPr>
            <p:ph type="title" idx="4294967295"/>
          </p:nvPr>
        </p:nvSpPr>
        <p:spPr>
          <a:xfrm>
            <a:off x="152400" y="304800"/>
            <a:ext cx="8686800" cy="685800"/>
          </a:xfrm>
        </p:spPr>
        <p:txBody>
          <a:bodyPr/>
          <a:lstStyle/>
          <a:p>
            <a:pPr eaLnBrk="1" hangingPunct="1"/>
            <a:r>
              <a:rPr lang="en-US" altLang="zh-CN" dirty="0" smtClean="0">
                <a:ea typeface="宋体" pitchFamily="2" charset="-122"/>
              </a:rPr>
              <a:t>Quantified</a:t>
            </a:r>
            <a:r>
              <a:rPr lang="en-US" altLang="zh-CN" dirty="0" smtClean="0">
                <a:ea typeface="宋体" pitchFamily="2" charset="-122"/>
              </a:rPr>
              <a:t> complexity (1)</a:t>
            </a:r>
            <a:endParaRPr lang="en-US" altLang="zh-CN" dirty="0" smtClean="0">
              <a:ea typeface="宋体" pitchFamily="2" charset="-122"/>
            </a:endParaRPr>
          </a:p>
        </p:txBody>
      </p:sp>
      <p:sp>
        <p:nvSpPr>
          <p:cNvPr id="1230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290" name="Object 10"/>
          <p:cNvGraphicFramePr>
            <a:graphicFrameLocks noChangeAspect="1"/>
          </p:cNvGraphicFramePr>
          <p:nvPr/>
        </p:nvGraphicFramePr>
        <p:xfrm>
          <a:off x="1584960" y="1946275"/>
          <a:ext cx="5843588" cy="720725"/>
        </p:xfrm>
        <a:graphic>
          <a:graphicData uri="http://schemas.openxmlformats.org/presentationml/2006/ole">
            <p:oleObj spid="_x0000_s12290" name="Equation" r:id="rId5" imgW="3187700" imgH="393700" progId="Equation.DSMT4">
              <p:embed/>
            </p:oleObj>
          </a:graphicData>
        </a:graphic>
      </p:graphicFrame>
      <p:sp>
        <p:nvSpPr>
          <p:cNvPr id="1230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291" name="Object 12"/>
          <p:cNvGraphicFramePr>
            <a:graphicFrameLocks noChangeAspect="1"/>
          </p:cNvGraphicFramePr>
          <p:nvPr/>
        </p:nvGraphicFramePr>
        <p:xfrm>
          <a:off x="2600960" y="1656080"/>
          <a:ext cx="2819400" cy="396875"/>
        </p:xfrm>
        <a:graphic>
          <a:graphicData uri="http://schemas.openxmlformats.org/presentationml/2006/ole">
            <p:oleObj spid="_x0000_s12291" name="Equation" r:id="rId6" imgW="1422400" imgH="203200" progId="Equation.DSMT4">
              <p:embed/>
            </p:oleObj>
          </a:graphicData>
        </a:graphic>
      </p:graphicFrame>
      <p:sp>
        <p:nvSpPr>
          <p:cNvPr id="1230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30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296" name="Object 20"/>
          <p:cNvGraphicFramePr>
            <a:graphicFrameLocks noChangeAspect="1"/>
          </p:cNvGraphicFramePr>
          <p:nvPr/>
        </p:nvGraphicFramePr>
        <p:xfrm>
          <a:off x="5591175" y="2677160"/>
          <a:ext cx="398463" cy="352425"/>
        </p:xfrm>
        <a:graphic>
          <a:graphicData uri="http://schemas.openxmlformats.org/presentationml/2006/ole">
            <p:oleObj spid="_x0000_s12296" name="Equation" r:id="rId7" imgW="215640" imgH="190440" progId="Equation.DSMT4">
              <p:embed/>
            </p:oleObj>
          </a:graphicData>
        </a:graphic>
      </p:graphicFrame>
      <p:sp>
        <p:nvSpPr>
          <p:cNvPr id="21" name="Rectangle 3"/>
          <p:cNvSpPr txBox="1">
            <a:spLocks noChangeArrowheads="1"/>
          </p:cNvSpPr>
          <p:nvPr/>
        </p:nvSpPr>
        <p:spPr bwMode="auto">
          <a:xfrm>
            <a:off x="0" y="3810000"/>
            <a:ext cx="8991600" cy="28956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mn-lt"/>
              </a:rPr>
              <a:t>Compute</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rPr>
              <a:t>T</a:t>
            </a:r>
            <a:r>
              <a:rPr lang="en-US" altLang="zh-CN" sz="2000" kern="0" dirty="0" smtClean="0">
                <a:solidFill>
                  <a:srgbClr val="000000"/>
                </a:solidFill>
                <a:latin typeface="+mn-lt"/>
              </a:rPr>
              <a:t>he </a:t>
            </a:r>
            <a:r>
              <a:rPr lang="en-US" altLang="zh-CN" sz="2000" kern="0" dirty="0">
                <a:solidFill>
                  <a:srgbClr val="0033CC"/>
                </a:solidFill>
                <a:latin typeface="+mn-lt"/>
              </a:rPr>
              <a:t>multiplication</a:t>
            </a:r>
            <a:r>
              <a:rPr lang="en-US" altLang="zh-CN" sz="2000" kern="0" dirty="0">
                <a:solidFill>
                  <a:srgbClr val="000000"/>
                </a:solidFill>
                <a:latin typeface="+mn-lt"/>
              </a:rPr>
              <a:t> of a            </a:t>
            </a:r>
            <a:r>
              <a:rPr lang="en-US" altLang="zh-CN" sz="2000" kern="0" dirty="0">
                <a:solidFill>
                  <a:srgbClr val="0033CC"/>
                </a:solidFill>
                <a:latin typeface="+mn-lt"/>
              </a:rPr>
              <a:t>matrix</a:t>
            </a:r>
            <a:r>
              <a:rPr lang="en-US" altLang="zh-CN" sz="2000" kern="0" dirty="0">
                <a:solidFill>
                  <a:srgbClr val="000000"/>
                </a:solidFill>
                <a:latin typeface="+mn-lt"/>
              </a:rPr>
              <a:t>        and a          </a:t>
            </a:r>
            <a:r>
              <a:rPr lang="en-US" altLang="zh-CN" sz="2000" kern="0" dirty="0" smtClean="0">
                <a:solidFill>
                  <a:srgbClr val="0033CC"/>
                </a:solidFill>
                <a:latin typeface="+mn-lt"/>
              </a:rPr>
              <a:t>vector</a:t>
            </a:r>
            <a:endParaRPr lang="en-US" altLang="zh-CN" sz="2000" kern="0" dirty="0">
              <a:solidFill>
                <a:srgbClr val="000000"/>
              </a:solidFill>
              <a:latin typeface="+mn-lt"/>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rPr>
              <a:t>Require        times </a:t>
            </a:r>
            <a:r>
              <a:rPr lang="en-US" altLang="zh-CN" sz="2000" kern="0" dirty="0">
                <a:solidFill>
                  <a:srgbClr val="000000"/>
                </a:solidFill>
                <a:latin typeface="+mn-lt"/>
              </a:rPr>
              <a:t>of </a:t>
            </a:r>
            <a:r>
              <a:rPr lang="en-US" altLang="zh-CN" sz="2000" kern="0" dirty="0" smtClean="0">
                <a:solidFill>
                  <a:srgbClr val="000000"/>
                </a:solidFill>
                <a:latin typeface="+mn-lt"/>
              </a:rPr>
              <a:t>multiplications</a:t>
            </a:r>
          </a:p>
          <a:p>
            <a:pPr marL="742950" lvl="1" indent="-285750" eaLnBrk="1" hangingPunct="1">
              <a:spcBef>
                <a:spcPct val="20000"/>
              </a:spcBef>
              <a:buClr>
                <a:srgbClr val="000000"/>
              </a:buClr>
              <a:buFontTx/>
              <a:buChar char="–"/>
              <a:defRPr/>
            </a:pPr>
            <a:r>
              <a:rPr lang="en-US" altLang="zh-CN" sz="2000" kern="0" dirty="0" smtClean="0">
                <a:solidFill>
                  <a:srgbClr val="FF0000"/>
                </a:solidFill>
                <a:latin typeface="+mn-lt"/>
              </a:rPr>
              <a:t>No division </a:t>
            </a:r>
            <a:r>
              <a:rPr lang="en-US" altLang="zh-CN" sz="2000" kern="0" dirty="0" smtClean="0">
                <a:solidFill>
                  <a:srgbClr val="000000"/>
                </a:solidFill>
                <a:latin typeface="+mn-lt"/>
              </a:rPr>
              <a:t>is required</a:t>
            </a:r>
            <a:endParaRPr lang="en-US" altLang="zh-CN" kern="0" dirty="0">
              <a:solidFill>
                <a:srgbClr val="000000"/>
              </a:solidFill>
              <a:latin typeface="+mn-lt"/>
            </a:endParaRPr>
          </a:p>
          <a:p>
            <a:pPr marL="742950" lvl="1" indent="-285750" eaLnBrk="1" hangingPunct="1">
              <a:lnSpc>
                <a:spcPct val="80000"/>
              </a:lnSpc>
              <a:spcBef>
                <a:spcPct val="20000"/>
              </a:spcBef>
              <a:buClr>
                <a:srgbClr val="000000"/>
              </a:buClr>
              <a:defRPr/>
            </a:pPr>
            <a:endParaRPr lang="en-US" altLang="zh-CN" kern="0" dirty="0">
              <a:solidFill>
                <a:srgbClr val="000000"/>
              </a:solidFill>
              <a:latin typeface="+mn-lt"/>
            </a:endParaRPr>
          </a:p>
          <a:p>
            <a:pPr marL="742950" lvl="1" indent="-285750" eaLnBrk="1" hangingPunct="1">
              <a:lnSpc>
                <a:spcPct val="80000"/>
              </a:lnSpc>
              <a:spcBef>
                <a:spcPct val="20000"/>
              </a:spcBef>
              <a:buClr>
                <a:srgbClr val="000000"/>
              </a:buClr>
              <a:defRPr/>
            </a:pPr>
            <a:endParaRPr lang="en-US" altLang="zh-CN" kern="0" dirty="0">
              <a:solidFill>
                <a:srgbClr val="000000"/>
              </a:solidFill>
              <a:latin typeface="+mn-lt"/>
            </a:endParaRPr>
          </a:p>
        </p:txBody>
      </p:sp>
      <p:graphicFrame>
        <p:nvGraphicFramePr>
          <p:cNvPr id="12297" name="Object 21"/>
          <p:cNvGraphicFramePr>
            <a:graphicFrameLocks noChangeAspect="1"/>
          </p:cNvGraphicFramePr>
          <p:nvPr/>
        </p:nvGraphicFramePr>
        <p:xfrm>
          <a:off x="1818640" y="3830320"/>
          <a:ext cx="990600" cy="407988"/>
        </p:xfrm>
        <a:graphic>
          <a:graphicData uri="http://schemas.openxmlformats.org/presentationml/2006/ole">
            <p:oleObj spid="_x0000_s12297" name="Equation" r:id="rId8" imgW="431425" imgH="177646" progId="Equation.DSMT4">
              <p:embed/>
            </p:oleObj>
          </a:graphicData>
        </a:graphic>
      </p:graphicFrame>
      <p:graphicFrame>
        <p:nvGraphicFramePr>
          <p:cNvPr id="12298" name="Object 22"/>
          <p:cNvGraphicFramePr>
            <a:graphicFrameLocks noChangeAspect="1"/>
          </p:cNvGraphicFramePr>
          <p:nvPr/>
        </p:nvGraphicFramePr>
        <p:xfrm>
          <a:off x="3352800" y="4275137"/>
          <a:ext cx="815975" cy="300038"/>
        </p:xfrm>
        <a:graphic>
          <a:graphicData uri="http://schemas.openxmlformats.org/presentationml/2006/ole">
            <p:oleObj spid="_x0000_s12298" name="Equation" r:id="rId9" imgW="380880" imgH="139680" progId="Equation.DSMT4">
              <p:embed/>
            </p:oleObj>
          </a:graphicData>
        </a:graphic>
      </p:graphicFrame>
      <p:graphicFrame>
        <p:nvGraphicFramePr>
          <p:cNvPr id="12299" name="Object 23"/>
          <p:cNvGraphicFramePr>
            <a:graphicFrameLocks noChangeAspect="1"/>
          </p:cNvGraphicFramePr>
          <p:nvPr/>
        </p:nvGraphicFramePr>
        <p:xfrm>
          <a:off x="4886960" y="4219257"/>
          <a:ext cx="495300" cy="357188"/>
        </p:xfrm>
        <a:graphic>
          <a:graphicData uri="http://schemas.openxmlformats.org/presentationml/2006/ole">
            <p:oleObj spid="_x0000_s12299" name="Equation" r:id="rId10" imgW="228501" imgH="165028" progId="Equation.DSMT4">
              <p:embed/>
            </p:oleObj>
          </a:graphicData>
        </a:graphic>
      </p:graphicFrame>
      <p:graphicFrame>
        <p:nvGraphicFramePr>
          <p:cNvPr id="12300" name="Object 24"/>
          <p:cNvGraphicFramePr>
            <a:graphicFrameLocks noChangeAspect="1"/>
          </p:cNvGraphicFramePr>
          <p:nvPr/>
        </p:nvGraphicFramePr>
        <p:xfrm>
          <a:off x="6050280" y="4290377"/>
          <a:ext cx="661988" cy="290513"/>
        </p:xfrm>
        <a:graphic>
          <a:graphicData uri="http://schemas.openxmlformats.org/presentationml/2006/ole">
            <p:oleObj spid="_x0000_s12300" name="Equation" r:id="rId11" imgW="317160" imgH="139680" progId="Equation.DSMT4">
              <p:embed/>
            </p:oleObj>
          </a:graphicData>
        </a:graphic>
      </p:graphicFrame>
      <p:graphicFrame>
        <p:nvGraphicFramePr>
          <p:cNvPr id="12301" name="Object 25"/>
          <p:cNvGraphicFramePr>
            <a:graphicFrameLocks noChangeAspect="1"/>
          </p:cNvGraphicFramePr>
          <p:nvPr/>
        </p:nvGraphicFramePr>
        <p:xfrm>
          <a:off x="7513320" y="4270057"/>
          <a:ext cx="461963" cy="322263"/>
        </p:xfrm>
        <a:graphic>
          <a:graphicData uri="http://schemas.openxmlformats.org/presentationml/2006/ole">
            <p:oleObj spid="_x0000_s12301" name="Equation" r:id="rId12" imgW="253800" imgH="177480" progId="Equation.DSMT4">
              <p:embed/>
            </p:oleObj>
          </a:graphicData>
        </a:graphic>
      </p:graphicFrame>
      <p:graphicFrame>
        <p:nvGraphicFramePr>
          <p:cNvPr id="12302" name="Object 26"/>
          <p:cNvGraphicFramePr>
            <a:graphicFrameLocks noChangeAspect="1"/>
          </p:cNvGraphicFramePr>
          <p:nvPr/>
        </p:nvGraphicFramePr>
        <p:xfrm>
          <a:off x="1732280" y="4648200"/>
          <a:ext cx="561975" cy="307975"/>
        </p:xfrm>
        <a:graphic>
          <a:graphicData uri="http://schemas.openxmlformats.org/presentationml/2006/ole">
            <p:oleObj spid="_x0000_s12302" name="Equation" r:id="rId13" imgW="253800" imgH="139680" progId="Equation.DSMT4">
              <p:embed/>
            </p:oleObj>
          </a:graphicData>
        </a:graphic>
      </p:graphicFrame>
      <p:graphicFrame>
        <p:nvGraphicFramePr>
          <p:cNvPr id="22" name="对象 21"/>
          <p:cNvGraphicFramePr>
            <a:graphicFrameLocks noChangeAspect="1"/>
          </p:cNvGraphicFramePr>
          <p:nvPr/>
        </p:nvGraphicFramePr>
        <p:xfrm>
          <a:off x="838200" y="3114040"/>
          <a:ext cx="965200" cy="355600"/>
        </p:xfrm>
        <a:graphic>
          <a:graphicData uri="http://schemas.openxmlformats.org/presentationml/2006/ole">
            <p:oleObj spid="_x0000_s12303" name="Equation" r:id="rId14" imgW="965160" imgH="355320" progId="Equation.DSMT4">
              <p:embed/>
            </p:oleObj>
          </a:graphicData>
        </a:graphic>
      </p:graphicFrame>
    </p:spTree>
    <p:custDataLst>
      <p:tags r:id="rId2"/>
    </p:custData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Rectangle 3"/>
          <p:cNvSpPr>
            <a:spLocks noGrp="1" noChangeArrowheads="1"/>
          </p:cNvSpPr>
          <p:nvPr>
            <p:ph type="body" idx="4294967295"/>
          </p:nvPr>
        </p:nvSpPr>
        <p:spPr>
          <a:xfrm>
            <a:off x="0" y="3276600"/>
            <a:ext cx="5257800" cy="2286000"/>
          </a:xfrm>
        </p:spPr>
        <p:txBody>
          <a:bodyPr/>
          <a:lstStyle/>
          <a:p>
            <a:pPr eaLnBrk="1" hangingPunct="1"/>
            <a:r>
              <a:rPr lang="en-US" altLang="zh-CN" sz="2200" b="1" dirty="0" smtClean="0">
                <a:ea typeface="宋体" pitchFamily="2" charset="-122"/>
              </a:rPr>
              <a:t>Calculate the factor </a:t>
            </a:r>
          </a:p>
          <a:p>
            <a:pPr lvl="1" eaLnBrk="1" hangingPunct="1"/>
            <a:r>
              <a:rPr lang="en-US" altLang="zh-CN" sz="1800" dirty="0" smtClean="0">
                <a:ea typeface="宋体" pitchFamily="2" charset="-122"/>
              </a:rPr>
              <a:t>When </a:t>
            </a:r>
            <a:r>
              <a:rPr lang="en-US" altLang="zh-CN" sz="1800" dirty="0" smtClean="0">
                <a:ea typeface="宋体" pitchFamily="2" charset="-122"/>
              </a:rPr>
              <a:t>the configuration of MIMO is </a:t>
            </a:r>
            <a:r>
              <a:rPr lang="en-US" altLang="zh-CN" sz="1800" dirty="0" smtClean="0">
                <a:ea typeface="宋体" pitchFamily="2" charset="-122"/>
              </a:rPr>
              <a:t>fixed</a:t>
            </a:r>
            <a:endParaRPr lang="en-US" altLang="zh-CN" sz="1800" dirty="0" smtClean="0">
              <a:ea typeface="宋体" pitchFamily="2" charset="-122"/>
            </a:endParaRPr>
          </a:p>
          <a:p>
            <a:pPr lvl="1" eaLnBrk="1" hangingPunct="1">
              <a:buFontTx/>
              <a:buNone/>
            </a:pPr>
            <a:r>
              <a:rPr lang="en-US" altLang="zh-CN" sz="1800" dirty="0" smtClean="0">
                <a:ea typeface="宋体" pitchFamily="2" charset="-122"/>
              </a:rPr>
              <a:t>         </a:t>
            </a:r>
            <a:r>
              <a:rPr lang="en-US" altLang="zh-CN" sz="1800" dirty="0" smtClean="0">
                <a:ea typeface="宋体" pitchFamily="2" charset="-122"/>
              </a:rPr>
              <a:t> is </a:t>
            </a:r>
            <a:r>
              <a:rPr lang="en-US" altLang="zh-CN" sz="1800" dirty="0" smtClean="0">
                <a:solidFill>
                  <a:srgbClr val="FF0000"/>
                </a:solidFill>
                <a:ea typeface="宋体" pitchFamily="2" charset="-122"/>
              </a:rPr>
              <a:t>known</a:t>
            </a:r>
            <a:r>
              <a:rPr lang="en-US" altLang="zh-CN" sz="1800" dirty="0" smtClean="0">
                <a:ea typeface="宋体" pitchFamily="2" charset="-122"/>
              </a:rPr>
              <a:t> and </a:t>
            </a:r>
            <a:r>
              <a:rPr lang="en-US" altLang="zh-CN" sz="1800" dirty="0" smtClean="0">
                <a:solidFill>
                  <a:srgbClr val="FF0000"/>
                </a:solidFill>
                <a:ea typeface="宋体" pitchFamily="2" charset="-122"/>
              </a:rPr>
              <a:t>constant</a:t>
            </a:r>
            <a:endParaRPr lang="en-US" altLang="zh-CN" sz="1800" i="1" dirty="0" smtClean="0">
              <a:solidFill>
                <a:srgbClr val="0033CC"/>
              </a:solidFill>
              <a:ea typeface="宋体" pitchFamily="2" charset="-122"/>
            </a:endParaRPr>
          </a:p>
          <a:p>
            <a:pPr lvl="1" algn="just" eaLnBrk="1" hangingPunct="1"/>
            <a:r>
              <a:rPr lang="en-US" altLang="zh-CN" sz="1800" dirty="0" smtClean="0">
                <a:ea typeface="宋体" pitchFamily="2" charset="-122"/>
              </a:rPr>
              <a:t>              requires </a:t>
            </a:r>
            <a:r>
              <a:rPr lang="en-US" altLang="zh-CN" sz="1800" i="1" dirty="0" smtClean="0">
                <a:solidFill>
                  <a:srgbClr val="0033CC"/>
                </a:solidFill>
                <a:ea typeface="宋体" pitchFamily="2" charset="-122"/>
              </a:rPr>
              <a:t>N</a:t>
            </a:r>
            <a:r>
              <a:rPr lang="en-US" altLang="zh-CN" sz="1800" dirty="0" smtClean="0">
                <a:ea typeface="宋体" pitchFamily="2" charset="-122"/>
              </a:rPr>
              <a:t> </a:t>
            </a:r>
            <a:r>
              <a:rPr lang="en-US" altLang="zh-CN" sz="1800" dirty="0" smtClean="0">
                <a:ea typeface="宋体" pitchFamily="2" charset="-122"/>
              </a:rPr>
              <a:t>multiplications  </a:t>
            </a:r>
            <a:endParaRPr lang="en-US" altLang="zh-CN" sz="1800" dirty="0" smtClean="0">
              <a:ea typeface="宋体" pitchFamily="2" charset="-122"/>
            </a:endParaRPr>
          </a:p>
          <a:p>
            <a:pPr lvl="1" eaLnBrk="1" hangingPunct="1"/>
            <a:r>
              <a:rPr lang="en-US" altLang="zh-CN" sz="1800" dirty="0" smtClean="0">
                <a:solidFill>
                  <a:srgbClr val="FF0000"/>
                </a:solidFill>
                <a:ea typeface="宋体" pitchFamily="2" charset="-122"/>
              </a:rPr>
              <a:t>No division </a:t>
            </a:r>
            <a:r>
              <a:rPr lang="en-US" altLang="zh-CN" sz="1800" dirty="0" smtClean="0">
                <a:ea typeface="宋体" pitchFamily="2" charset="-122"/>
              </a:rPr>
              <a:t>is required</a:t>
            </a:r>
            <a:endParaRPr lang="en-US" altLang="zh-CN" sz="1800" dirty="0" smtClean="0">
              <a:ea typeface="宋体" pitchFamily="2" charset="-122"/>
            </a:endParaRPr>
          </a:p>
          <a:p>
            <a:pPr lvl="1" eaLnBrk="1" hangingPunct="1">
              <a:buFontTx/>
              <a:buNone/>
            </a:pPr>
            <a:endParaRPr lang="en-US" altLang="zh-CN" sz="1800" dirty="0" smtClean="0">
              <a:ea typeface="宋体" pitchFamily="2" charset="-122"/>
            </a:endParaRPr>
          </a:p>
        </p:txBody>
      </p:sp>
      <p:sp>
        <p:nvSpPr>
          <p:cNvPr id="13329" name="Rectangle 2"/>
          <p:cNvSpPr>
            <a:spLocks noGrp="1" noChangeArrowheads="1"/>
          </p:cNvSpPr>
          <p:nvPr>
            <p:ph type="title" idx="4294967295"/>
          </p:nvPr>
        </p:nvSpPr>
        <p:spPr>
          <a:xfrm>
            <a:off x="152400" y="304800"/>
            <a:ext cx="8686800" cy="685800"/>
          </a:xfrm>
        </p:spPr>
        <p:txBody>
          <a:bodyPr/>
          <a:lstStyle/>
          <a:p>
            <a:pPr eaLnBrk="1" hangingPunct="1"/>
            <a:r>
              <a:rPr lang="en-US" altLang="zh-CN" dirty="0" smtClean="0">
                <a:ea typeface="宋体" pitchFamily="2" charset="-122"/>
              </a:rPr>
              <a:t>Quantified</a:t>
            </a:r>
            <a:r>
              <a:rPr lang="en-US" altLang="zh-CN" dirty="0" smtClean="0">
                <a:ea typeface="宋体" pitchFamily="2" charset="-122"/>
              </a:rPr>
              <a:t> complexity (2)</a:t>
            </a:r>
            <a:endParaRPr lang="en-US" altLang="zh-CN" dirty="0" smtClean="0">
              <a:ea typeface="宋体" pitchFamily="2" charset="-122"/>
            </a:endParaRPr>
          </a:p>
        </p:txBody>
      </p:sp>
      <p:graphicFrame>
        <p:nvGraphicFramePr>
          <p:cNvPr id="13314" name="Object 10"/>
          <p:cNvGraphicFramePr>
            <a:graphicFrameLocks noChangeAspect="1"/>
          </p:cNvGraphicFramePr>
          <p:nvPr/>
        </p:nvGraphicFramePr>
        <p:xfrm>
          <a:off x="3093720" y="3261360"/>
          <a:ext cx="495300" cy="436563"/>
        </p:xfrm>
        <a:graphic>
          <a:graphicData uri="http://schemas.openxmlformats.org/presentationml/2006/ole">
            <p:oleObj spid="_x0000_s13314" name="Equation" r:id="rId5" imgW="215640" imgH="190440" progId="Equation.DSMT4">
              <p:embed/>
            </p:oleObj>
          </a:graphicData>
        </a:graphic>
      </p:graphicFrame>
      <p:graphicFrame>
        <p:nvGraphicFramePr>
          <p:cNvPr id="13315" name="Object 6"/>
          <p:cNvGraphicFramePr>
            <a:graphicFrameLocks noChangeAspect="1"/>
          </p:cNvGraphicFramePr>
          <p:nvPr/>
        </p:nvGraphicFramePr>
        <p:xfrm>
          <a:off x="1066800" y="2092325"/>
          <a:ext cx="2466975" cy="393700"/>
        </p:xfrm>
        <a:graphic>
          <a:graphicData uri="http://schemas.openxmlformats.org/presentationml/2006/ole">
            <p:oleObj spid="_x0000_s13315" name="Equation" r:id="rId6" imgW="1193760" imgH="190440" progId="Equation.DSMT4">
              <p:embed/>
            </p:oleObj>
          </a:graphicData>
        </a:graphic>
      </p:graphicFrame>
      <p:sp>
        <p:nvSpPr>
          <p:cNvPr id="7" name="右箭头 6"/>
          <p:cNvSpPr/>
          <p:nvPr/>
        </p:nvSpPr>
        <p:spPr bwMode="auto">
          <a:xfrm>
            <a:off x="3633787" y="2244725"/>
            <a:ext cx="533400" cy="1524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buFont typeface="Arial" panose="020B0604020202020204" pitchFamily="34" charset="0"/>
              <a:buNone/>
              <a:defRPr/>
            </a:pPr>
            <a:endParaRPr lang="zh-CN" altLang="en-US">
              <a:solidFill>
                <a:schemeClr val="tx1"/>
              </a:solidFill>
            </a:endParaRPr>
          </a:p>
        </p:txBody>
      </p:sp>
      <p:graphicFrame>
        <p:nvGraphicFramePr>
          <p:cNvPr id="13316" name="Object 7"/>
          <p:cNvGraphicFramePr>
            <a:graphicFrameLocks noChangeAspect="1"/>
          </p:cNvGraphicFramePr>
          <p:nvPr/>
        </p:nvGraphicFramePr>
        <p:xfrm>
          <a:off x="4243387" y="1863725"/>
          <a:ext cx="3695700" cy="879475"/>
        </p:xfrm>
        <a:graphic>
          <a:graphicData uri="http://schemas.openxmlformats.org/presentationml/2006/ole">
            <p:oleObj spid="_x0000_s13316" name="Equation" r:id="rId7" imgW="1917360" imgH="457200" progId="Equation.DSMT4">
              <p:embed/>
            </p:oleObj>
          </a:graphicData>
        </a:graphic>
      </p:graphicFrame>
      <p:sp>
        <p:nvSpPr>
          <p:cNvPr id="1333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3318" name="Object 11"/>
          <p:cNvGraphicFramePr>
            <a:graphicFrameLocks noChangeAspect="1"/>
          </p:cNvGraphicFramePr>
          <p:nvPr/>
        </p:nvGraphicFramePr>
        <p:xfrm>
          <a:off x="792480" y="4363720"/>
          <a:ext cx="838200" cy="319088"/>
        </p:xfrm>
        <a:graphic>
          <a:graphicData uri="http://schemas.openxmlformats.org/presentationml/2006/ole">
            <p:oleObj spid="_x0000_s13318" name="Equation" r:id="rId8" imgW="609600" imgH="228600" progId="Equation.DSMT4">
              <p:embed/>
            </p:oleObj>
          </a:graphicData>
        </a:graphic>
      </p:graphicFrame>
      <p:graphicFrame>
        <p:nvGraphicFramePr>
          <p:cNvPr id="13320" name="Object 14"/>
          <p:cNvGraphicFramePr>
            <a:graphicFrameLocks noChangeAspect="1"/>
          </p:cNvGraphicFramePr>
          <p:nvPr/>
        </p:nvGraphicFramePr>
        <p:xfrm>
          <a:off x="767080" y="4003040"/>
          <a:ext cx="377825" cy="333375"/>
        </p:xfrm>
        <a:graphic>
          <a:graphicData uri="http://schemas.openxmlformats.org/presentationml/2006/ole">
            <p:oleObj spid="_x0000_s13320" name="Equation" r:id="rId9" imgW="215640" imgH="190440" progId="Equation.DSMT4">
              <p:embed/>
            </p:oleObj>
          </a:graphicData>
        </a:graphic>
      </p:graphicFrame>
      <p:pic>
        <p:nvPicPr>
          <p:cNvPr id="13333" name="Picture 22"/>
          <p:cNvPicPr>
            <a:picLocks noChangeAspect="1" noChangeArrowheads="1"/>
          </p:cNvPicPr>
          <p:nvPr/>
        </p:nvPicPr>
        <p:blipFill>
          <a:blip r:embed="rId10" cstate="print"/>
          <a:srcRect/>
          <a:stretch>
            <a:fillRect/>
          </a:stretch>
        </p:blipFill>
        <p:spPr bwMode="auto">
          <a:xfrm>
            <a:off x="4572000" y="2556170"/>
            <a:ext cx="4876800" cy="4149430"/>
          </a:xfrm>
          <a:prstGeom prst="rect">
            <a:avLst/>
          </a:prstGeom>
          <a:noFill/>
          <a:ln w="9525">
            <a:noFill/>
            <a:miter lim="800000"/>
            <a:headEnd/>
            <a:tailEnd/>
          </a:ln>
        </p:spPr>
      </p:pic>
      <p:sp>
        <p:nvSpPr>
          <p:cNvPr id="22" name="Rectangle 3"/>
          <p:cNvSpPr txBox="1">
            <a:spLocks noChangeArrowheads="1"/>
          </p:cNvSpPr>
          <p:nvPr/>
        </p:nvSpPr>
        <p:spPr bwMode="auto">
          <a:xfrm>
            <a:off x="0" y="1600200"/>
            <a:ext cx="899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000000"/>
              </a:buClr>
              <a:buSzTx/>
              <a:buFont typeface="Wingdings" pitchFamily="2" charset="2"/>
              <a:buChar char="l"/>
              <a:tabLst/>
              <a:defRPr/>
            </a:pPr>
            <a:r>
              <a:rPr lang="en-US" altLang="zh-CN" sz="2200" b="1" kern="0" dirty="0" smtClean="0">
                <a:solidFill>
                  <a:srgbClr val="000000"/>
                </a:solidFill>
                <a:latin typeface="+mn-lt"/>
              </a:rPr>
              <a:t>A property</a:t>
            </a:r>
            <a:endParaRPr kumimoji="0" lang="en-US" altLang="zh-CN" sz="2200" b="1" i="0" u="none" strike="noStrike" kern="0" cap="none" spc="0" normalizeH="0" baseline="0" noProof="0" dirty="0" smtClean="0">
              <a:ln>
                <a:noFill/>
              </a:ln>
              <a:solidFill>
                <a:srgbClr val="000000"/>
              </a:solidFill>
              <a:effectLst/>
              <a:uLnTx/>
              <a:uFillTx/>
              <a:latin typeface="+mn-lt"/>
              <a:ea typeface="宋体" pitchFamily="2" charset="-122"/>
              <a:cs typeface="+mn-cs"/>
            </a:endParaRPr>
          </a:p>
        </p:txBody>
      </p:sp>
    </p:spTree>
    <p:custDataLst>
      <p:tags r:id="rId2"/>
    </p:custData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3"/>
          <p:cNvSpPr>
            <a:spLocks noGrp="1" noChangeArrowheads="1"/>
          </p:cNvSpPr>
          <p:nvPr>
            <p:ph type="body" idx="4294967295"/>
          </p:nvPr>
        </p:nvSpPr>
        <p:spPr>
          <a:xfrm>
            <a:off x="0" y="1143000"/>
            <a:ext cx="8991600" cy="1600200"/>
          </a:xfrm>
        </p:spPr>
        <p:txBody>
          <a:bodyPr/>
          <a:lstStyle/>
          <a:p>
            <a:pPr eaLnBrk="1" hangingPunct="1"/>
            <a:r>
              <a:rPr lang="en-US" altLang="zh-CN" b="1" dirty="0" smtClean="0">
                <a:ea typeface="宋体" pitchFamily="2" charset="-122"/>
              </a:rPr>
              <a:t>Computational Complexity</a:t>
            </a:r>
          </a:p>
          <a:p>
            <a:pPr lvl="1" eaLnBrk="1" hangingPunct="1"/>
            <a:r>
              <a:rPr lang="en-US" altLang="zh-CN" sz="2000" dirty="0" smtClean="0">
                <a:ea typeface="宋体" pitchFamily="2" charset="-122"/>
              </a:rPr>
              <a:t>The overall complexity </a:t>
            </a:r>
            <a:r>
              <a:rPr lang="en-US" altLang="zh-CN" sz="2000" dirty="0" smtClean="0">
                <a:ea typeface="宋体" pitchFamily="2" charset="-122"/>
              </a:rPr>
              <a:t>is                        </a:t>
            </a:r>
            <a:r>
              <a:rPr lang="en-US" altLang="zh-CN" sz="2000" dirty="0" smtClean="0">
                <a:solidFill>
                  <a:srgbClr val="FF0000"/>
                </a:solidFill>
                <a:ea typeface="宋体" pitchFamily="2" charset="-122"/>
              </a:rPr>
              <a:t>without any divisions </a:t>
            </a:r>
            <a:endParaRPr lang="en-US" altLang="zh-CN" sz="2000" dirty="0" smtClean="0">
              <a:solidFill>
                <a:srgbClr val="FF0000"/>
              </a:solidFill>
              <a:ea typeface="宋体" pitchFamily="2" charset="-122"/>
            </a:endParaRPr>
          </a:p>
          <a:p>
            <a:pPr lvl="1" eaLnBrk="1" hangingPunct="1"/>
            <a:r>
              <a:rPr lang="en-US" altLang="zh-CN" sz="2000" dirty="0" smtClean="0">
                <a:ea typeface="宋体" pitchFamily="2" charset="-122"/>
              </a:rPr>
              <a:t>Complexity comparison</a:t>
            </a:r>
            <a:endParaRPr lang="en-US" altLang="zh-CN" dirty="0" smtClean="0">
              <a:solidFill>
                <a:srgbClr val="0033CC"/>
              </a:solidFill>
              <a:ea typeface="宋体" pitchFamily="2" charset="-122"/>
            </a:endParaRPr>
          </a:p>
          <a:p>
            <a:pPr marL="914400" lvl="2" indent="0" eaLnBrk="1" hangingPunct="1">
              <a:lnSpc>
                <a:spcPct val="80000"/>
              </a:lnSpc>
              <a:buFont typeface="Wingdings" pitchFamily="2" charset="2"/>
              <a:buNone/>
            </a:pPr>
            <a:endParaRPr lang="en-US" altLang="zh-CN" dirty="0" smtClean="0">
              <a:solidFill>
                <a:srgbClr val="CC0000"/>
              </a:solidFill>
              <a:ea typeface="宋体" pitchFamily="2" charset="-122"/>
            </a:endParaRPr>
          </a:p>
        </p:txBody>
      </p:sp>
      <p:sp>
        <p:nvSpPr>
          <p:cNvPr id="14360" name="Rectangle 2"/>
          <p:cNvSpPr>
            <a:spLocks noGrp="1" noChangeArrowheads="1"/>
          </p:cNvSpPr>
          <p:nvPr>
            <p:ph type="title" idx="4294967295"/>
          </p:nvPr>
        </p:nvSpPr>
        <p:spPr>
          <a:xfrm>
            <a:off x="152400" y="304800"/>
            <a:ext cx="8686800" cy="685800"/>
          </a:xfrm>
        </p:spPr>
        <p:txBody>
          <a:bodyPr/>
          <a:lstStyle/>
          <a:p>
            <a:pPr eaLnBrk="1" hangingPunct="1"/>
            <a:r>
              <a:rPr lang="en-US" altLang="zh-CN" smtClean="0">
                <a:ea typeface="宋体" pitchFamily="2" charset="-122"/>
              </a:rPr>
              <a:t>Comparison of complexity: Table</a:t>
            </a:r>
          </a:p>
        </p:txBody>
      </p:sp>
      <p:graphicFrame>
        <p:nvGraphicFramePr>
          <p:cNvPr id="6" name="表格 5"/>
          <p:cNvGraphicFramePr>
            <a:graphicFrameLocks noGrp="1"/>
          </p:cNvGraphicFramePr>
          <p:nvPr/>
        </p:nvGraphicFramePr>
        <p:xfrm>
          <a:off x="1143000" y="2476500"/>
          <a:ext cx="6934200" cy="2865437"/>
        </p:xfrm>
        <a:graphic>
          <a:graphicData uri="http://schemas.openxmlformats.org/drawingml/2006/table">
            <a:tbl>
              <a:tblPr firstRow="1" bandRow="1">
                <a:tableStyleId>{5C22544A-7EE6-4342-B048-85BDC9FD1C3A}</a:tableStyleId>
              </a:tblPr>
              <a:tblGrid>
                <a:gridCol w="1143000"/>
                <a:gridCol w="3124200"/>
                <a:gridCol w="2667000"/>
              </a:tblGrid>
              <a:tr h="640151">
                <a:tc>
                  <a:txBody>
                    <a:bodyPr/>
                    <a:lstStyle/>
                    <a:p>
                      <a:r>
                        <a:rPr lang="en-US" altLang="zh-CN" sz="1800" dirty="0" smtClean="0">
                          <a:solidFill>
                            <a:srgbClr val="000000"/>
                          </a:solidFill>
                        </a:rPr>
                        <a:t>Iteration</a:t>
                      </a:r>
                    </a:p>
                    <a:p>
                      <a:r>
                        <a:rPr lang="en-US" altLang="zh-CN" sz="1800" dirty="0" smtClean="0">
                          <a:solidFill>
                            <a:srgbClr val="000000"/>
                          </a:solidFill>
                        </a:rPr>
                        <a:t>number</a:t>
                      </a:r>
                      <a:endParaRPr lang="zh-CN" altLang="en-US" sz="1800" dirty="0">
                        <a:solidFill>
                          <a:srgbClr val="000000"/>
                        </a:solidFill>
                      </a:endParaRPr>
                    </a:p>
                  </a:txBody>
                  <a:tcPr marT="45725" marB="45725"/>
                </a:tc>
                <a:tc>
                  <a:txBody>
                    <a:bodyPr/>
                    <a:lstStyle/>
                    <a:p>
                      <a:pPr algn="ctr"/>
                      <a:r>
                        <a:rPr lang="en-US" altLang="zh-CN" sz="1800" dirty="0" smtClean="0">
                          <a:solidFill>
                            <a:srgbClr val="000000"/>
                          </a:solidFill>
                        </a:rPr>
                        <a:t>Neumann</a:t>
                      </a:r>
                      <a:r>
                        <a:rPr lang="en-US" altLang="zh-CN" sz="1800" baseline="0" dirty="0" smtClean="0">
                          <a:solidFill>
                            <a:srgbClr val="000000"/>
                          </a:solidFill>
                        </a:rPr>
                        <a:t>-based precoding</a:t>
                      </a:r>
                      <a:r>
                        <a:rPr lang="en-US" altLang="zh-CN" sz="1800" dirty="0" smtClean="0">
                          <a:solidFill>
                            <a:srgbClr val="CC00CC"/>
                          </a:solidFill>
                          <a:ea typeface="宋体" charset="-122"/>
                          <a:cs typeface="+mn-cs"/>
                          <a:sym typeface="Wingdings" pitchFamily="2" charset="2"/>
                        </a:rPr>
                        <a:t>[Prabhu’14]</a:t>
                      </a:r>
                      <a:endParaRPr lang="zh-CN" altLang="en-US" sz="1800" dirty="0">
                        <a:solidFill>
                          <a:srgbClr val="000000"/>
                        </a:solidFill>
                      </a:endParaRPr>
                    </a:p>
                  </a:txBody>
                  <a:tcPr marT="45725" marB="45725"/>
                </a:tc>
                <a:tc>
                  <a:txBody>
                    <a:bodyPr/>
                    <a:lstStyle/>
                    <a:p>
                      <a:pPr algn="ctr"/>
                      <a:r>
                        <a:rPr lang="en-US" altLang="zh-CN" sz="1800" dirty="0" smtClean="0">
                          <a:solidFill>
                            <a:srgbClr val="FF0000"/>
                          </a:solidFill>
                        </a:rPr>
                        <a:t>GS-based</a:t>
                      </a:r>
                      <a:r>
                        <a:rPr lang="en-US" altLang="zh-CN" sz="1800" baseline="0" dirty="0" smtClean="0">
                          <a:solidFill>
                            <a:srgbClr val="FF0000"/>
                          </a:solidFill>
                        </a:rPr>
                        <a:t> </a:t>
                      </a:r>
                    </a:p>
                    <a:p>
                      <a:pPr algn="ctr"/>
                      <a:r>
                        <a:rPr lang="en-US" altLang="zh-CN" sz="1800" baseline="0" dirty="0" err="1" smtClean="0">
                          <a:solidFill>
                            <a:srgbClr val="FF0000"/>
                          </a:solidFill>
                        </a:rPr>
                        <a:t>precoding</a:t>
                      </a:r>
                      <a:endParaRPr lang="en-US" altLang="zh-CN" sz="1800" dirty="0" smtClean="0">
                        <a:solidFill>
                          <a:srgbClr val="FF0000"/>
                        </a:solidFill>
                      </a:endParaRPr>
                    </a:p>
                  </a:txBody>
                  <a:tcPr marT="45725" marB="45725"/>
                </a:tc>
              </a:tr>
              <a:tr h="370881">
                <a:tc>
                  <a:txBody>
                    <a:bodyPr/>
                    <a:lstStyle/>
                    <a:p>
                      <a:endParaRPr lang="zh-CN" altLang="en-US" sz="1800" dirty="0"/>
                    </a:p>
                  </a:txBody>
                  <a:tcPr marT="45725" marB="45725"/>
                </a:tc>
                <a:tc>
                  <a:txBody>
                    <a:bodyPr/>
                    <a:lstStyle/>
                    <a:p>
                      <a:endParaRPr lang="zh-CN" altLang="en-US" sz="1800" dirty="0"/>
                    </a:p>
                  </a:txBody>
                  <a:tcPr marT="45725" marB="45725"/>
                </a:tc>
                <a:tc>
                  <a:txBody>
                    <a:bodyPr/>
                    <a:lstStyle/>
                    <a:p>
                      <a:endParaRPr lang="zh-CN" altLang="en-US" sz="1800"/>
                    </a:p>
                  </a:txBody>
                  <a:tcPr marT="45725" marB="45725"/>
                </a:tc>
              </a:tr>
              <a:tr h="370881">
                <a:tc>
                  <a:txBody>
                    <a:bodyPr/>
                    <a:lstStyle/>
                    <a:p>
                      <a:endParaRPr lang="zh-CN" altLang="en-US" sz="1800" dirty="0"/>
                    </a:p>
                  </a:txBody>
                  <a:tcPr marT="45725" marB="45725"/>
                </a:tc>
                <a:tc>
                  <a:txBody>
                    <a:bodyPr/>
                    <a:lstStyle/>
                    <a:p>
                      <a:endParaRPr lang="zh-CN" altLang="en-US" sz="1800" dirty="0"/>
                    </a:p>
                  </a:txBody>
                  <a:tcPr marT="45725" marB="45725"/>
                </a:tc>
                <a:tc>
                  <a:txBody>
                    <a:bodyPr/>
                    <a:lstStyle/>
                    <a:p>
                      <a:endParaRPr lang="zh-CN" altLang="en-US" sz="1800" dirty="0"/>
                    </a:p>
                  </a:txBody>
                  <a:tcPr marT="45725" marB="45725"/>
                </a:tc>
              </a:tr>
              <a:tr h="370881">
                <a:tc>
                  <a:txBody>
                    <a:bodyPr/>
                    <a:lstStyle/>
                    <a:p>
                      <a:endParaRPr lang="zh-CN" altLang="en-US" sz="1800"/>
                    </a:p>
                  </a:txBody>
                  <a:tcPr marT="45725" marB="45725"/>
                </a:tc>
                <a:tc>
                  <a:txBody>
                    <a:bodyPr/>
                    <a:lstStyle/>
                    <a:p>
                      <a:endParaRPr lang="zh-CN" altLang="en-US" sz="1800" dirty="0"/>
                    </a:p>
                  </a:txBody>
                  <a:tcPr marT="45725" marB="45725"/>
                </a:tc>
                <a:tc>
                  <a:txBody>
                    <a:bodyPr/>
                    <a:lstStyle/>
                    <a:p>
                      <a:endParaRPr lang="zh-CN" altLang="en-US" sz="1800"/>
                    </a:p>
                  </a:txBody>
                  <a:tcPr marT="45725" marB="45725"/>
                </a:tc>
              </a:tr>
              <a:tr h="370881">
                <a:tc>
                  <a:txBody>
                    <a:bodyPr/>
                    <a:lstStyle/>
                    <a:p>
                      <a:endParaRPr lang="zh-CN" altLang="en-US" sz="1800" dirty="0"/>
                    </a:p>
                  </a:txBody>
                  <a:tcPr marT="45725" marB="45725"/>
                </a:tc>
                <a:tc>
                  <a:txBody>
                    <a:bodyPr/>
                    <a:lstStyle/>
                    <a:p>
                      <a:endParaRPr lang="zh-CN" altLang="en-US" sz="1800" dirty="0"/>
                    </a:p>
                  </a:txBody>
                  <a:tcPr marT="45725" marB="45725"/>
                </a:tc>
                <a:tc>
                  <a:txBody>
                    <a:bodyPr/>
                    <a:lstStyle/>
                    <a:p>
                      <a:endParaRPr lang="zh-CN" altLang="en-US" sz="1800" dirty="0"/>
                    </a:p>
                  </a:txBody>
                  <a:tcPr marT="45725" marB="45725"/>
                </a:tc>
              </a:tr>
              <a:tr h="370881">
                <a:tc>
                  <a:txBody>
                    <a:bodyPr/>
                    <a:lstStyle/>
                    <a:p>
                      <a:endParaRPr lang="zh-CN" altLang="en-US" sz="1800"/>
                    </a:p>
                  </a:txBody>
                  <a:tcPr marT="45725" marB="45725"/>
                </a:tc>
                <a:tc>
                  <a:txBody>
                    <a:bodyPr/>
                    <a:lstStyle/>
                    <a:p>
                      <a:endParaRPr lang="zh-CN" altLang="en-US" sz="1800" dirty="0"/>
                    </a:p>
                  </a:txBody>
                  <a:tcPr marT="45725" marB="45725"/>
                </a:tc>
                <a:tc>
                  <a:txBody>
                    <a:bodyPr/>
                    <a:lstStyle/>
                    <a:p>
                      <a:endParaRPr lang="zh-CN" altLang="en-US" sz="1800" dirty="0"/>
                    </a:p>
                  </a:txBody>
                  <a:tcPr marT="45725" marB="45725"/>
                </a:tc>
              </a:tr>
              <a:tr h="370881">
                <a:tc>
                  <a:txBody>
                    <a:bodyPr/>
                    <a:lstStyle/>
                    <a:p>
                      <a:endParaRPr lang="zh-CN" altLang="en-US" sz="1800" dirty="0"/>
                    </a:p>
                  </a:txBody>
                  <a:tcPr marT="45725" marB="45725"/>
                </a:tc>
                <a:tc>
                  <a:txBody>
                    <a:bodyPr/>
                    <a:lstStyle/>
                    <a:p>
                      <a:endParaRPr lang="zh-CN" altLang="en-US" sz="1800" dirty="0"/>
                    </a:p>
                  </a:txBody>
                  <a:tcPr marT="45725" marB="45725"/>
                </a:tc>
                <a:tc>
                  <a:txBody>
                    <a:bodyPr/>
                    <a:lstStyle/>
                    <a:p>
                      <a:endParaRPr lang="zh-CN" altLang="en-US" sz="1800" dirty="0"/>
                    </a:p>
                  </a:txBody>
                  <a:tcPr marT="45725" marB="45725"/>
                </a:tc>
              </a:tr>
            </a:tbl>
          </a:graphicData>
        </a:graphic>
      </p:graphicFrame>
      <p:graphicFrame>
        <p:nvGraphicFramePr>
          <p:cNvPr id="14338" name="Object 34"/>
          <p:cNvGraphicFramePr>
            <a:graphicFrameLocks noChangeAspect="1"/>
          </p:cNvGraphicFramePr>
          <p:nvPr/>
        </p:nvGraphicFramePr>
        <p:xfrm>
          <a:off x="1447800" y="3162300"/>
          <a:ext cx="558800" cy="304800"/>
        </p:xfrm>
        <a:graphic>
          <a:graphicData uri="http://schemas.openxmlformats.org/presentationml/2006/ole">
            <p:oleObj spid="_x0000_s14338" name="Equation" r:id="rId5" imgW="279279" imgH="152334" progId="Equation.DSMT4">
              <p:embed/>
            </p:oleObj>
          </a:graphicData>
        </a:graphic>
      </p:graphicFrame>
      <p:graphicFrame>
        <p:nvGraphicFramePr>
          <p:cNvPr id="14339" name="Object 7"/>
          <p:cNvGraphicFramePr>
            <a:graphicFrameLocks noChangeAspect="1"/>
          </p:cNvGraphicFramePr>
          <p:nvPr/>
        </p:nvGraphicFramePr>
        <p:xfrm>
          <a:off x="1460500" y="3543300"/>
          <a:ext cx="533400" cy="304800"/>
        </p:xfrm>
        <a:graphic>
          <a:graphicData uri="http://schemas.openxmlformats.org/presentationml/2006/ole">
            <p:oleObj spid="_x0000_s14339" name="Equation" r:id="rId6" imgW="266469" imgH="152268" progId="Equation.DSMT4">
              <p:embed/>
            </p:oleObj>
          </a:graphicData>
        </a:graphic>
      </p:graphicFrame>
      <p:graphicFrame>
        <p:nvGraphicFramePr>
          <p:cNvPr id="14340" name="Object 8"/>
          <p:cNvGraphicFramePr>
            <a:graphicFrameLocks noChangeAspect="1"/>
          </p:cNvGraphicFramePr>
          <p:nvPr/>
        </p:nvGraphicFramePr>
        <p:xfrm>
          <a:off x="1447800" y="3924300"/>
          <a:ext cx="558800" cy="304800"/>
        </p:xfrm>
        <a:graphic>
          <a:graphicData uri="http://schemas.openxmlformats.org/presentationml/2006/ole">
            <p:oleObj spid="_x0000_s14340" name="Equation" r:id="rId7" imgW="279279" imgH="152334" progId="Equation.DSMT4">
              <p:embed/>
            </p:oleObj>
          </a:graphicData>
        </a:graphic>
      </p:graphicFrame>
      <p:graphicFrame>
        <p:nvGraphicFramePr>
          <p:cNvPr id="14341" name="Object 9"/>
          <p:cNvGraphicFramePr>
            <a:graphicFrameLocks noChangeAspect="1"/>
          </p:cNvGraphicFramePr>
          <p:nvPr/>
        </p:nvGraphicFramePr>
        <p:xfrm>
          <a:off x="1447800" y="4305300"/>
          <a:ext cx="558800" cy="304800"/>
        </p:xfrm>
        <a:graphic>
          <a:graphicData uri="http://schemas.openxmlformats.org/presentationml/2006/ole">
            <p:oleObj spid="_x0000_s14341" name="Equation" r:id="rId8" imgW="279279" imgH="152334" progId="Equation.DSMT4">
              <p:embed/>
            </p:oleObj>
          </a:graphicData>
        </a:graphic>
      </p:graphicFrame>
      <p:graphicFrame>
        <p:nvGraphicFramePr>
          <p:cNvPr id="14342" name="Object 10"/>
          <p:cNvGraphicFramePr>
            <a:graphicFrameLocks noChangeAspect="1"/>
          </p:cNvGraphicFramePr>
          <p:nvPr/>
        </p:nvGraphicFramePr>
        <p:xfrm>
          <a:off x="1447800" y="4686300"/>
          <a:ext cx="558800" cy="304800"/>
        </p:xfrm>
        <a:graphic>
          <a:graphicData uri="http://schemas.openxmlformats.org/presentationml/2006/ole">
            <p:oleObj spid="_x0000_s14342" name="Equation" r:id="rId9" imgW="279279" imgH="152334" progId="Equation.DSMT4">
              <p:embed/>
            </p:oleObj>
          </a:graphicData>
        </a:graphic>
      </p:graphicFrame>
      <p:graphicFrame>
        <p:nvGraphicFramePr>
          <p:cNvPr id="14343" name="Object 11"/>
          <p:cNvGraphicFramePr>
            <a:graphicFrameLocks noChangeAspect="1"/>
          </p:cNvGraphicFramePr>
          <p:nvPr/>
        </p:nvGraphicFramePr>
        <p:xfrm>
          <a:off x="1447800" y="5067300"/>
          <a:ext cx="558800" cy="304800"/>
        </p:xfrm>
        <a:graphic>
          <a:graphicData uri="http://schemas.openxmlformats.org/presentationml/2006/ole">
            <p:oleObj spid="_x0000_s14343" name="Equation" r:id="rId10" imgW="279279" imgH="152334" progId="Equation.DSMT4">
              <p:embed/>
            </p:oleObj>
          </a:graphicData>
        </a:graphic>
      </p:graphicFrame>
      <p:graphicFrame>
        <p:nvGraphicFramePr>
          <p:cNvPr id="14344" name="Object 8"/>
          <p:cNvGraphicFramePr>
            <a:graphicFrameLocks noChangeAspect="1"/>
          </p:cNvGraphicFramePr>
          <p:nvPr/>
        </p:nvGraphicFramePr>
        <p:xfrm>
          <a:off x="2778125" y="3103563"/>
          <a:ext cx="2132013" cy="377825"/>
        </p:xfrm>
        <a:graphic>
          <a:graphicData uri="http://schemas.openxmlformats.org/presentationml/2006/ole">
            <p:oleObj spid="_x0000_s14344" name="Equation" r:id="rId11" imgW="1002960" imgH="177480" progId="Equation.DSMT4">
              <p:embed/>
            </p:oleObj>
          </a:graphicData>
        </a:graphic>
      </p:graphicFrame>
      <p:graphicFrame>
        <p:nvGraphicFramePr>
          <p:cNvPr id="14345" name="Object 13"/>
          <p:cNvGraphicFramePr>
            <a:graphicFrameLocks noChangeAspect="1"/>
          </p:cNvGraphicFramePr>
          <p:nvPr/>
        </p:nvGraphicFramePr>
        <p:xfrm>
          <a:off x="2814638" y="3467100"/>
          <a:ext cx="2105025" cy="377825"/>
        </p:xfrm>
        <a:graphic>
          <a:graphicData uri="http://schemas.openxmlformats.org/presentationml/2006/ole">
            <p:oleObj spid="_x0000_s14345" name="Equation" r:id="rId12" imgW="990360" imgH="177480" progId="Equation.DSMT4">
              <p:embed/>
            </p:oleObj>
          </a:graphicData>
        </a:graphic>
      </p:graphicFrame>
      <p:graphicFrame>
        <p:nvGraphicFramePr>
          <p:cNvPr id="14346" name="Object 14"/>
          <p:cNvGraphicFramePr>
            <a:graphicFrameLocks noChangeAspect="1"/>
          </p:cNvGraphicFramePr>
          <p:nvPr/>
        </p:nvGraphicFramePr>
        <p:xfrm>
          <a:off x="2997200" y="3848100"/>
          <a:ext cx="1646238" cy="377825"/>
        </p:xfrm>
        <a:graphic>
          <a:graphicData uri="http://schemas.openxmlformats.org/presentationml/2006/ole">
            <p:oleObj spid="_x0000_s14346" name="Equation" r:id="rId13" imgW="774360" imgH="177480" progId="Equation.DSMT4">
              <p:embed/>
            </p:oleObj>
          </a:graphicData>
        </a:graphic>
      </p:graphicFrame>
      <p:graphicFrame>
        <p:nvGraphicFramePr>
          <p:cNvPr id="14347" name="Object 15"/>
          <p:cNvGraphicFramePr>
            <a:graphicFrameLocks noChangeAspect="1"/>
          </p:cNvGraphicFramePr>
          <p:nvPr/>
        </p:nvGraphicFramePr>
        <p:xfrm>
          <a:off x="2765743" y="4232275"/>
          <a:ext cx="2212975" cy="377825"/>
        </p:xfrm>
        <a:graphic>
          <a:graphicData uri="http://schemas.openxmlformats.org/presentationml/2006/ole">
            <p:oleObj spid="_x0000_s14347" name="Equation" r:id="rId14" imgW="1041120" imgH="177480" progId="Equation.DSMT4">
              <p:embed/>
            </p:oleObj>
          </a:graphicData>
        </a:graphic>
      </p:graphicFrame>
      <p:graphicFrame>
        <p:nvGraphicFramePr>
          <p:cNvPr id="14348" name="Object 16"/>
          <p:cNvGraphicFramePr>
            <a:graphicFrameLocks noChangeAspect="1"/>
          </p:cNvGraphicFramePr>
          <p:nvPr/>
        </p:nvGraphicFramePr>
        <p:xfrm>
          <a:off x="2776220" y="4613275"/>
          <a:ext cx="2374900" cy="377825"/>
        </p:xfrm>
        <a:graphic>
          <a:graphicData uri="http://schemas.openxmlformats.org/presentationml/2006/ole">
            <p:oleObj spid="_x0000_s14348" name="Equation" r:id="rId15" imgW="1117440" imgH="177480" progId="Equation.DSMT4">
              <p:embed/>
            </p:oleObj>
          </a:graphicData>
        </a:graphic>
      </p:graphicFrame>
      <p:graphicFrame>
        <p:nvGraphicFramePr>
          <p:cNvPr id="14349" name="Object 17"/>
          <p:cNvGraphicFramePr>
            <a:graphicFrameLocks noChangeAspect="1"/>
          </p:cNvGraphicFramePr>
          <p:nvPr/>
        </p:nvGraphicFramePr>
        <p:xfrm>
          <a:off x="2767965" y="4994275"/>
          <a:ext cx="2347913" cy="377825"/>
        </p:xfrm>
        <a:graphic>
          <a:graphicData uri="http://schemas.openxmlformats.org/presentationml/2006/ole">
            <p:oleObj spid="_x0000_s14349" name="Equation" r:id="rId16" imgW="1104840" imgH="177480" progId="Equation.DSMT4">
              <p:embed/>
            </p:oleObj>
          </a:graphicData>
        </a:graphic>
      </p:graphicFrame>
      <p:graphicFrame>
        <p:nvGraphicFramePr>
          <p:cNvPr id="14350" name="Object 18"/>
          <p:cNvGraphicFramePr>
            <a:graphicFrameLocks noChangeAspect="1"/>
          </p:cNvGraphicFramePr>
          <p:nvPr/>
        </p:nvGraphicFramePr>
        <p:xfrm>
          <a:off x="5937250" y="3086100"/>
          <a:ext cx="1673225" cy="377825"/>
        </p:xfrm>
        <a:graphic>
          <a:graphicData uri="http://schemas.openxmlformats.org/presentationml/2006/ole">
            <p:oleObj spid="_x0000_s14350" name="Equation" r:id="rId17" imgW="787320" imgH="177480" progId="Equation.DSMT4">
              <p:embed/>
            </p:oleObj>
          </a:graphicData>
        </a:graphic>
      </p:graphicFrame>
      <p:graphicFrame>
        <p:nvGraphicFramePr>
          <p:cNvPr id="14351" name="Object 19"/>
          <p:cNvGraphicFramePr>
            <a:graphicFrameLocks noChangeAspect="1"/>
          </p:cNvGraphicFramePr>
          <p:nvPr/>
        </p:nvGraphicFramePr>
        <p:xfrm>
          <a:off x="5928042" y="3470275"/>
          <a:ext cx="1646238" cy="377825"/>
        </p:xfrm>
        <a:graphic>
          <a:graphicData uri="http://schemas.openxmlformats.org/presentationml/2006/ole">
            <p:oleObj spid="_x0000_s14351" name="Equation" r:id="rId18" imgW="774360" imgH="177480" progId="Equation.DSMT4">
              <p:embed/>
            </p:oleObj>
          </a:graphicData>
        </a:graphic>
      </p:graphicFrame>
      <p:graphicFrame>
        <p:nvGraphicFramePr>
          <p:cNvPr id="14352" name="Object 20"/>
          <p:cNvGraphicFramePr>
            <a:graphicFrameLocks noChangeAspect="1"/>
          </p:cNvGraphicFramePr>
          <p:nvPr/>
        </p:nvGraphicFramePr>
        <p:xfrm>
          <a:off x="5908040" y="3848100"/>
          <a:ext cx="1673225" cy="377825"/>
        </p:xfrm>
        <a:graphic>
          <a:graphicData uri="http://schemas.openxmlformats.org/presentationml/2006/ole">
            <p:oleObj spid="_x0000_s14352" name="Equation" r:id="rId19" imgW="787320" imgH="177480" progId="Equation.DSMT4">
              <p:embed/>
            </p:oleObj>
          </a:graphicData>
        </a:graphic>
      </p:graphicFrame>
      <p:graphicFrame>
        <p:nvGraphicFramePr>
          <p:cNvPr id="14353" name="Object 21"/>
          <p:cNvGraphicFramePr>
            <a:graphicFrameLocks noChangeAspect="1"/>
          </p:cNvGraphicFramePr>
          <p:nvPr/>
        </p:nvGraphicFramePr>
        <p:xfrm>
          <a:off x="5902960" y="4229100"/>
          <a:ext cx="1646237" cy="377825"/>
        </p:xfrm>
        <a:graphic>
          <a:graphicData uri="http://schemas.openxmlformats.org/presentationml/2006/ole">
            <p:oleObj spid="_x0000_s14353" name="Equation" r:id="rId20" imgW="774360" imgH="177480" progId="Equation.DSMT4">
              <p:embed/>
            </p:oleObj>
          </a:graphicData>
        </a:graphic>
      </p:graphicFrame>
      <p:graphicFrame>
        <p:nvGraphicFramePr>
          <p:cNvPr id="14354" name="Object 22"/>
          <p:cNvGraphicFramePr>
            <a:graphicFrameLocks noChangeAspect="1"/>
          </p:cNvGraphicFramePr>
          <p:nvPr/>
        </p:nvGraphicFramePr>
        <p:xfrm>
          <a:off x="5909310" y="4613275"/>
          <a:ext cx="1673225" cy="377825"/>
        </p:xfrm>
        <a:graphic>
          <a:graphicData uri="http://schemas.openxmlformats.org/presentationml/2006/ole">
            <p:oleObj spid="_x0000_s14354" name="Equation" r:id="rId21" imgW="787320" imgH="177480" progId="Equation.DSMT4">
              <p:embed/>
            </p:oleObj>
          </a:graphicData>
        </a:graphic>
      </p:graphicFrame>
      <p:graphicFrame>
        <p:nvGraphicFramePr>
          <p:cNvPr id="14355" name="Object 23"/>
          <p:cNvGraphicFramePr>
            <a:graphicFrameLocks noChangeAspect="1"/>
          </p:cNvGraphicFramePr>
          <p:nvPr/>
        </p:nvGraphicFramePr>
        <p:xfrm>
          <a:off x="5896610" y="4994275"/>
          <a:ext cx="1673225" cy="377825"/>
        </p:xfrm>
        <a:graphic>
          <a:graphicData uri="http://schemas.openxmlformats.org/presentationml/2006/ole">
            <p:oleObj spid="_x0000_s14355" name="Equation" r:id="rId22" imgW="787320" imgH="177480" progId="Equation.DSMT4">
              <p:embed/>
            </p:oleObj>
          </a:graphicData>
        </a:graphic>
      </p:graphicFrame>
      <p:sp>
        <p:nvSpPr>
          <p:cNvPr id="6202" name="椭圆 3"/>
          <p:cNvSpPr>
            <a:spLocks noChangeArrowheads="1"/>
          </p:cNvSpPr>
          <p:nvPr/>
        </p:nvSpPr>
        <p:spPr bwMode="auto">
          <a:xfrm>
            <a:off x="6934200" y="2971800"/>
            <a:ext cx="762000" cy="2514600"/>
          </a:xfrm>
          <a:prstGeom prst="ellipse">
            <a:avLst/>
          </a:prstGeom>
          <a:noFill/>
          <a:ln w="28575" algn="ctr">
            <a:solidFill>
              <a:srgbClr val="CC0000"/>
            </a:solidFill>
            <a:miter lim="800000"/>
            <a:headEnd/>
            <a:tailEnd/>
          </a:ln>
        </p:spPr>
        <p:txBody>
          <a:bodyPr wrap="none"/>
          <a:lstStyle/>
          <a:p>
            <a:endParaRPr lang="zh-CN" altLang="en-US"/>
          </a:p>
        </p:txBody>
      </p:sp>
      <p:sp>
        <p:nvSpPr>
          <p:cNvPr id="26" name="TextBox 1"/>
          <p:cNvSpPr txBox="1">
            <a:spLocks noChangeArrowheads="1"/>
          </p:cNvSpPr>
          <p:nvPr/>
        </p:nvSpPr>
        <p:spPr bwMode="auto">
          <a:xfrm>
            <a:off x="838200" y="5486400"/>
            <a:ext cx="7467600" cy="461963"/>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a:spAutoFit/>
          </a:bodyPr>
          <a:lstStyle/>
          <a:p>
            <a:pPr eaLnBrk="1" hangingPunct="1">
              <a:defRPr/>
            </a:pPr>
            <a:r>
              <a:rPr lang="en-US" altLang="zh-CN">
                <a:solidFill>
                  <a:schemeClr val="bg1"/>
                </a:solidFill>
              </a:rPr>
              <a:t>The complexity can be reduced from           to            !</a:t>
            </a:r>
            <a:endParaRPr lang="zh-CN" altLang="en-US">
              <a:solidFill>
                <a:schemeClr val="bg1"/>
              </a:solidFill>
            </a:endParaRPr>
          </a:p>
        </p:txBody>
      </p:sp>
      <p:graphicFrame>
        <p:nvGraphicFramePr>
          <p:cNvPr id="6164" name="Object 24"/>
          <p:cNvGraphicFramePr>
            <a:graphicFrameLocks noChangeAspect="1"/>
          </p:cNvGraphicFramePr>
          <p:nvPr/>
        </p:nvGraphicFramePr>
        <p:xfrm>
          <a:off x="5867400" y="5491163"/>
          <a:ext cx="857250" cy="457200"/>
        </p:xfrm>
        <a:graphic>
          <a:graphicData uri="http://schemas.openxmlformats.org/presentationml/2006/ole">
            <p:oleObj spid="_x0000_s14356" name="Equation" r:id="rId23" imgW="380835" imgH="203112" progId="Equation.DSMT4">
              <p:embed/>
            </p:oleObj>
          </a:graphicData>
        </a:graphic>
      </p:graphicFrame>
      <p:graphicFrame>
        <p:nvGraphicFramePr>
          <p:cNvPr id="6165" name="Object 25"/>
          <p:cNvGraphicFramePr>
            <a:graphicFrameLocks noChangeAspect="1"/>
          </p:cNvGraphicFramePr>
          <p:nvPr/>
        </p:nvGraphicFramePr>
        <p:xfrm>
          <a:off x="7038975" y="5491163"/>
          <a:ext cx="885825" cy="457200"/>
        </p:xfrm>
        <a:graphic>
          <a:graphicData uri="http://schemas.openxmlformats.org/presentationml/2006/ole">
            <p:oleObj spid="_x0000_s14357" name="Equation" r:id="rId24" imgW="393529" imgH="203112" progId="Equation.DSMT4">
              <p:embed/>
            </p:oleObj>
          </a:graphicData>
        </a:graphic>
      </p:graphicFrame>
      <p:sp>
        <p:nvSpPr>
          <p:cNvPr id="14397"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4358" name="Object 60"/>
          <p:cNvGraphicFramePr>
            <a:graphicFrameLocks noChangeAspect="1"/>
          </p:cNvGraphicFramePr>
          <p:nvPr/>
        </p:nvGraphicFramePr>
        <p:xfrm>
          <a:off x="3667760" y="1630680"/>
          <a:ext cx="1544637" cy="352425"/>
        </p:xfrm>
        <a:graphic>
          <a:graphicData uri="http://schemas.openxmlformats.org/presentationml/2006/ole">
            <p:oleObj spid="_x0000_s14358" name="Equation" r:id="rId25" imgW="876240" imgH="203040" progId="Equation.DSMT4">
              <p:embed/>
            </p:oleObj>
          </a:graphicData>
        </a:graphic>
      </p:graphicFrame>
      <p:sp>
        <p:nvSpPr>
          <p:cNvPr id="14398" name="TextBox 18"/>
          <p:cNvSpPr txBox="1">
            <a:spLocks noChangeArrowheads="1"/>
          </p:cNvSpPr>
          <p:nvPr/>
        </p:nvSpPr>
        <p:spPr bwMode="auto">
          <a:xfrm>
            <a:off x="106680" y="5943600"/>
            <a:ext cx="8915400" cy="646113"/>
          </a:xfrm>
          <a:prstGeom prst="rect">
            <a:avLst/>
          </a:prstGeom>
          <a:noFill/>
          <a:ln w="9525">
            <a:solidFill>
              <a:schemeClr val="bg1"/>
            </a:solidFill>
            <a:miter lim="800000"/>
            <a:headEnd/>
            <a:tailEnd/>
          </a:ln>
        </p:spPr>
        <p:txBody>
          <a:bodyPr wrap="square">
            <a:spAutoFit/>
          </a:bodyPr>
          <a:lstStyle/>
          <a:p>
            <a:pPr algn="just">
              <a:buFont typeface="Arial" charset="0"/>
              <a:buNone/>
            </a:pPr>
            <a:r>
              <a:rPr lang="en-US" altLang="zh-CN" sz="1200" dirty="0" smtClean="0">
                <a:solidFill>
                  <a:srgbClr val="CC00CC"/>
                </a:solidFill>
              </a:rPr>
              <a:t>[1] H</a:t>
            </a:r>
            <a:r>
              <a:rPr lang="en-US" altLang="zh-CN" sz="1200" dirty="0">
                <a:solidFill>
                  <a:srgbClr val="CC00CC"/>
                </a:solidFill>
              </a:rPr>
              <a:t>. </a:t>
            </a:r>
            <a:r>
              <a:rPr lang="en-US" altLang="zh-CN" sz="1200" dirty="0" err="1">
                <a:solidFill>
                  <a:srgbClr val="CC00CC"/>
                </a:solidFill>
              </a:rPr>
              <a:t>Prabhu</a:t>
            </a:r>
            <a:r>
              <a:rPr lang="en-US" altLang="zh-CN" sz="1200" dirty="0">
                <a:solidFill>
                  <a:srgbClr val="CC00CC"/>
                </a:solidFill>
              </a:rPr>
              <a:t>, J. </a:t>
            </a:r>
            <a:r>
              <a:rPr lang="en-US" altLang="zh-CN" sz="1200" dirty="0" err="1">
                <a:solidFill>
                  <a:srgbClr val="CC00CC"/>
                </a:solidFill>
              </a:rPr>
              <a:t>Rodrigues</a:t>
            </a:r>
            <a:r>
              <a:rPr lang="en-US" altLang="zh-CN" sz="1200" dirty="0">
                <a:solidFill>
                  <a:srgbClr val="CC00CC"/>
                </a:solidFill>
              </a:rPr>
              <a:t>, O. </a:t>
            </a:r>
            <a:r>
              <a:rPr lang="en-US" altLang="zh-CN" sz="1200" dirty="0" err="1">
                <a:solidFill>
                  <a:srgbClr val="CC00CC"/>
                </a:solidFill>
              </a:rPr>
              <a:t>Edfors</a:t>
            </a:r>
            <a:r>
              <a:rPr lang="en-US" altLang="zh-CN" sz="1200" dirty="0">
                <a:solidFill>
                  <a:srgbClr val="CC00CC"/>
                </a:solidFill>
              </a:rPr>
              <a:t>, and F. </a:t>
            </a:r>
            <a:r>
              <a:rPr lang="en-US" altLang="zh-CN" sz="1200" dirty="0" err="1">
                <a:solidFill>
                  <a:srgbClr val="CC00CC"/>
                </a:solidFill>
              </a:rPr>
              <a:t>Rusek</a:t>
            </a:r>
            <a:r>
              <a:rPr lang="en-US" altLang="zh-CN" sz="1200" dirty="0">
                <a:solidFill>
                  <a:srgbClr val="CC00CC"/>
                </a:solidFill>
              </a:rPr>
              <a:t>, “Approximated matrix inverse computations for large-scale MIMO and applications to linear pre-coding systems,” </a:t>
            </a:r>
            <a:r>
              <a:rPr lang="en-US" altLang="zh-CN" sz="1200" i="1" dirty="0">
                <a:solidFill>
                  <a:srgbClr val="CC00CC"/>
                </a:solidFill>
              </a:rPr>
              <a:t>in Proc. IEEE Wireless Communications and Networking Conference (WCNC’13)</a:t>
            </a:r>
            <a:r>
              <a:rPr lang="en-US" altLang="zh-CN" sz="1200" dirty="0">
                <a:solidFill>
                  <a:srgbClr val="CC00CC"/>
                </a:solidFill>
              </a:rPr>
              <a:t>, Apr. 2013, pp. 40-60.</a:t>
            </a:r>
            <a:endParaRPr lang="en-SG" altLang="zh-CN" sz="1200" dirty="0">
              <a:solidFill>
                <a:srgbClr val="CC00CC"/>
              </a:solidFill>
            </a:endParaRPr>
          </a:p>
        </p:txBody>
      </p:sp>
    </p:spTree>
    <p:custDataLst>
      <p:tags r:id="rId2"/>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02"/>
                                        </p:tgtEl>
                                        <p:attrNameLst>
                                          <p:attrName>style.visibility</p:attrName>
                                        </p:attrNameLst>
                                      </p:cBhvr>
                                      <p:to>
                                        <p:strVal val="visible"/>
                                      </p:to>
                                    </p:set>
                                    <p:animEffect transition="in" filter="wipe(up)">
                                      <p:cBhvr>
                                        <p:cTn id="7" dur="500"/>
                                        <p:tgtEl>
                                          <p:spTgt spid="6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6164"/>
                                        </p:tgtEl>
                                        <p:attrNameLst>
                                          <p:attrName>style.visibility</p:attrName>
                                        </p:attrNameLst>
                                      </p:cBhvr>
                                      <p:to>
                                        <p:strVal val="visible"/>
                                      </p:to>
                                    </p:set>
                                    <p:animEffect transition="in" filter="blinds(horizontal)">
                                      <p:cBhvr>
                                        <p:cTn id="15" dur="500"/>
                                        <p:tgtEl>
                                          <p:spTgt spid="6164"/>
                                        </p:tgtEl>
                                      </p:cBhvr>
                                    </p:animEffect>
                                  </p:childTnLst>
                                </p:cTn>
                              </p:par>
                              <p:par>
                                <p:cTn id="16" presetID="3" presetClass="entr" presetSubtype="10" fill="hold" nodeType="withEffect">
                                  <p:stCondLst>
                                    <p:cond delay="0"/>
                                  </p:stCondLst>
                                  <p:childTnLst>
                                    <p:set>
                                      <p:cBhvr>
                                        <p:cTn id="17" dur="1" fill="hold">
                                          <p:stCondLst>
                                            <p:cond delay="0"/>
                                          </p:stCondLst>
                                        </p:cTn>
                                        <p:tgtEl>
                                          <p:spTgt spid="6165"/>
                                        </p:tgtEl>
                                        <p:attrNameLst>
                                          <p:attrName>style.visibility</p:attrName>
                                        </p:attrNameLst>
                                      </p:cBhvr>
                                      <p:to>
                                        <p:strVal val="visible"/>
                                      </p:to>
                                    </p:set>
                                    <p:animEffect transition="in" filter="blinds(horizontal)">
                                      <p:cBhvr>
                                        <p:cTn id="18"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2"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9764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8573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3797" name="Text Box 8"/>
          <p:cNvSpPr txBox="1">
            <a:spLocks noChangeArrowheads="1"/>
          </p:cNvSpPr>
          <p:nvPr/>
        </p:nvSpPr>
        <p:spPr bwMode="gray">
          <a:xfrm>
            <a:off x="1066800" y="1958975"/>
            <a:ext cx="3276600" cy="461963"/>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Technical Background</a:t>
            </a:r>
            <a:endParaRPr lang="zh-CN" altLang="zh-CN"/>
          </a:p>
        </p:txBody>
      </p:sp>
      <p:sp>
        <p:nvSpPr>
          <p:cNvPr id="33798" name="Text Box 9"/>
          <p:cNvSpPr txBox="1">
            <a:spLocks noChangeArrowheads="1"/>
          </p:cNvSpPr>
          <p:nvPr/>
        </p:nvSpPr>
        <p:spPr bwMode="gray">
          <a:xfrm>
            <a:off x="620713" y="19558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28675" y="2786063"/>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398463" y="2667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3801" name="Text Box 8"/>
          <p:cNvSpPr txBox="1">
            <a:spLocks noChangeArrowheads="1"/>
          </p:cNvSpPr>
          <p:nvPr/>
        </p:nvSpPr>
        <p:spPr bwMode="gray">
          <a:xfrm>
            <a:off x="1066800" y="27781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Proposed Solution</a:t>
            </a:r>
            <a:endParaRPr lang="zh-CN" altLang="zh-CN"/>
          </a:p>
        </p:txBody>
      </p:sp>
      <p:sp>
        <p:nvSpPr>
          <p:cNvPr id="33802" name="Text Box 9"/>
          <p:cNvSpPr txBox="1">
            <a:spLocks noChangeArrowheads="1"/>
          </p:cNvSpPr>
          <p:nvPr/>
        </p:nvSpPr>
        <p:spPr bwMode="gray">
          <a:xfrm>
            <a:off x="612775" y="27654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11213" y="362426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381000" y="3505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3805" name="Text Box 8"/>
          <p:cNvSpPr txBox="1">
            <a:spLocks noChangeArrowheads="1"/>
          </p:cNvSpPr>
          <p:nvPr/>
        </p:nvSpPr>
        <p:spPr bwMode="gray">
          <a:xfrm>
            <a:off x="1052513" y="3616325"/>
            <a:ext cx="3138487" cy="461963"/>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Complexity Analysis</a:t>
            </a:r>
            <a:endParaRPr lang="zh-CN" altLang="zh-CN"/>
          </a:p>
        </p:txBody>
      </p:sp>
      <p:sp>
        <p:nvSpPr>
          <p:cNvPr id="33806" name="Text Box 9"/>
          <p:cNvSpPr txBox="1">
            <a:spLocks noChangeArrowheads="1"/>
          </p:cNvSpPr>
          <p:nvPr/>
        </p:nvSpPr>
        <p:spPr bwMode="gray">
          <a:xfrm>
            <a:off x="595313" y="3603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12800" y="44402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382588" y="43211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3809" name="Text Box 8"/>
          <p:cNvSpPr txBox="1">
            <a:spLocks noChangeArrowheads="1"/>
          </p:cNvSpPr>
          <p:nvPr/>
        </p:nvSpPr>
        <p:spPr bwMode="gray">
          <a:xfrm>
            <a:off x="838200" y="4443413"/>
            <a:ext cx="3055938" cy="461962"/>
          </a:xfrm>
          <a:prstGeom prst="rect">
            <a:avLst/>
          </a:prstGeom>
          <a:noFill/>
          <a:ln w="9525" algn="ctr">
            <a:noFill/>
            <a:miter lim="800000"/>
            <a:headEnd/>
            <a:tailEnd/>
          </a:ln>
        </p:spPr>
        <p:txBody>
          <a:bodyPr>
            <a:spAutoFit/>
          </a:bodyPr>
          <a:lstStyle/>
          <a:p>
            <a:pPr algn="ctr" eaLnBrk="1" hangingPunct="1"/>
            <a:r>
              <a:rPr lang="zh-CN" altLang="zh-CN" b="1">
                <a:solidFill>
                  <a:srgbClr val="C00000"/>
                </a:solidFill>
                <a:latin typeface="Times New Roman" pitchFamily="18" charset="0"/>
              </a:rPr>
              <a:t>    </a:t>
            </a:r>
            <a:r>
              <a:rPr lang="en-US" altLang="zh-CN" b="1">
                <a:solidFill>
                  <a:srgbClr val="C00000"/>
                </a:solidFill>
                <a:latin typeface="Times New Roman" pitchFamily="18" charset="0"/>
              </a:rPr>
              <a:t>Simulation Results</a:t>
            </a:r>
            <a:endParaRPr lang="zh-CN" altLang="zh-CN">
              <a:solidFill>
                <a:srgbClr val="C00000"/>
              </a:solidFill>
            </a:endParaRPr>
          </a:p>
        </p:txBody>
      </p:sp>
      <p:sp>
        <p:nvSpPr>
          <p:cNvPr id="33810" name="Text Box 9"/>
          <p:cNvSpPr txBox="1">
            <a:spLocks noChangeArrowheads="1"/>
          </p:cNvSpPr>
          <p:nvPr/>
        </p:nvSpPr>
        <p:spPr bwMode="gray">
          <a:xfrm>
            <a:off x="596900" y="44196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12800" y="52244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382588" y="5105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3813" name="Text Box 8"/>
          <p:cNvSpPr txBox="1">
            <a:spLocks noChangeArrowheads="1"/>
          </p:cNvSpPr>
          <p:nvPr/>
        </p:nvSpPr>
        <p:spPr bwMode="gray">
          <a:xfrm>
            <a:off x="685800" y="52165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33814" name="Text Box 9"/>
          <p:cNvSpPr txBox="1">
            <a:spLocks noChangeArrowheads="1"/>
          </p:cNvSpPr>
          <p:nvPr/>
        </p:nvSpPr>
        <p:spPr bwMode="gray">
          <a:xfrm>
            <a:off x="596900" y="5203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52400" y="304800"/>
            <a:ext cx="8686800" cy="685800"/>
          </a:xfrm>
        </p:spPr>
        <p:txBody>
          <a:bodyPr/>
          <a:lstStyle/>
          <a:p>
            <a:pPr eaLnBrk="1" hangingPunct="1"/>
            <a:r>
              <a:rPr lang="en-US" altLang="zh-CN" dirty="0" smtClean="0">
                <a:ea typeface="宋体" pitchFamily="2" charset="-122"/>
              </a:rPr>
              <a:t>Simulation </a:t>
            </a:r>
            <a:r>
              <a:rPr lang="en-US" altLang="zh-CN" dirty="0" smtClean="0">
                <a:ea typeface="宋体" pitchFamily="2" charset="-122"/>
              </a:rPr>
              <a:t>results</a:t>
            </a:r>
            <a:endParaRPr lang="en-US" altLang="zh-CN" dirty="0" smtClean="0">
              <a:ea typeface="宋体" pitchFamily="2" charset="-122"/>
            </a:endParaRPr>
          </a:p>
        </p:txBody>
      </p:sp>
      <p:sp>
        <p:nvSpPr>
          <p:cNvPr id="18435" name="Rectangle 3"/>
          <p:cNvSpPr>
            <a:spLocks noGrp="1" noChangeArrowheads="1"/>
          </p:cNvSpPr>
          <p:nvPr>
            <p:ph type="body" idx="4294967295"/>
          </p:nvPr>
        </p:nvSpPr>
        <p:spPr>
          <a:xfrm>
            <a:off x="76200" y="1219200"/>
            <a:ext cx="8991600" cy="5257800"/>
          </a:xfrm>
        </p:spPr>
        <p:txBody>
          <a:bodyPr/>
          <a:lstStyle/>
          <a:p>
            <a:pPr eaLnBrk="1" hangingPunct="1">
              <a:lnSpc>
                <a:spcPct val="80000"/>
              </a:lnSpc>
              <a:defRPr/>
            </a:pPr>
            <a:r>
              <a:rPr lang="en-US" altLang="zh-CN" b="1" dirty="0" smtClean="0">
                <a:ea typeface="宋体" panose="02010600030101010101" pitchFamily="2" charset="-122"/>
              </a:rPr>
              <a:t>Simulation setup</a:t>
            </a:r>
          </a:p>
          <a:p>
            <a:pPr lvl="1" eaLnBrk="1" hangingPunct="1">
              <a:lnSpc>
                <a:spcPct val="80000"/>
              </a:lnSpc>
              <a:defRPr/>
            </a:pPr>
            <a:r>
              <a:rPr lang="en-US" altLang="zh-CN" sz="2000" dirty="0" smtClean="0">
                <a:ea typeface="宋体" panose="02010600030101010101" pitchFamily="2" charset="-122"/>
              </a:rPr>
              <a:t>Parameters: (1) </a:t>
            </a:r>
            <a:r>
              <a:rPr lang="en-US" altLang="zh-CN" sz="2000" i="1" dirty="0" smtClean="0">
                <a:solidFill>
                  <a:srgbClr val="0033CC"/>
                </a:solidFill>
                <a:ea typeface="宋体" panose="02010600030101010101" pitchFamily="2" charset="-122"/>
              </a:rPr>
              <a:t>M</a:t>
            </a:r>
            <a:r>
              <a:rPr lang="en-US" altLang="zh-CN" sz="2000" dirty="0" smtClean="0">
                <a:solidFill>
                  <a:srgbClr val="0033CC"/>
                </a:solidFill>
                <a:ea typeface="宋体" panose="02010600030101010101" pitchFamily="2" charset="-122"/>
              </a:rPr>
              <a:t>=256, </a:t>
            </a:r>
            <a:r>
              <a:rPr lang="en-US" altLang="zh-CN" sz="2000" i="1" dirty="0" smtClean="0">
                <a:solidFill>
                  <a:srgbClr val="0033CC"/>
                </a:solidFill>
                <a:ea typeface="宋体" panose="02010600030101010101" pitchFamily="2" charset="-122"/>
              </a:rPr>
              <a:t>K</a:t>
            </a:r>
            <a:r>
              <a:rPr lang="en-US" altLang="zh-CN" sz="2000" dirty="0" smtClean="0">
                <a:solidFill>
                  <a:srgbClr val="0033CC"/>
                </a:solidFill>
                <a:ea typeface="宋体" panose="02010600030101010101" pitchFamily="2" charset="-122"/>
              </a:rPr>
              <a:t>=16 </a:t>
            </a:r>
            <a:r>
              <a:rPr lang="en-US" altLang="zh-CN" sz="2000" dirty="0" smtClean="0">
                <a:ea typeface="宋体" panose="02010600030101010101" pitchFamily="2" charset="-122"/>
              </a:rPr>
              <a:t>(2) </a:t>
            </a:r>
            <a:r>
              <a:rPr lang="en-US" altLang="zh-CN" sz="2000" i="1" dirty="0" smtClean="0">
                <a:solidFill>
                  <a:srgbClr val="0033CC"/>
                </a:solidFill>
                <a:ea typeface="宋体" panose="02010600030101010101" pitchFamily="2" charset="-122"/>
              </a:rPr>
              <a:t>M</a:t>
            </a:r>
            <a:r>
              <a:rPr lang="en-US" altLang="zh-CN" sz="2000" dirty="0" smtClean="0">
                <a:solidFill>
                  <a:srgbClr val="0033CC"/>
                </a:solidFill>
                <a:ea typeface="宋体" panose="02010600030101010101" pitchFamily="2" charset="-122"/>
              </a:rPr>
              <a:t>=256, </a:t>
            </a:r>
            <a:r>
              <a:rPr lang="en-US" altLang="zh-CN" sz="2000" i="1" dirty="0" smtClean="0">
                <a:solidFill>
                  <a:srgbClr val="0033CC"/>
                </a:solidFill>
                <a:ea typeface="宋体" panose="02010600030101010101" pitchFamily="2" charset="-122"/>
              </a:rPr>
              <a:t>K</a:t>
            </a:r>
            <a:r>
              <a:rPr lang="en-US" altLang="zh-CN" sz="2000" dirty="0" smtClean="0">
                <a:solidFill>
                  <a:srgbClr val="0033CC"/>
                </a:solidFill>
                <a:ea typeface="宋体" panose="02010600030101010101" pitchFamily="2" charset="-122"/>
              </a:rPr>
              <a:t>=32 </a:t>
            </a:r>
          </a:p>
          <a:p>
            <a:pPr lvl="1" eaLnBrk="1" hangingPunct="1">
              <a:lnSpc>
                <a:spcPct val="80000"/>
              </a:lnSpc>
              <a:defRPr/>
            </a:pPr>
            <a:r>
              <a:rPr lang="en-US" altLang="zh-CN" sz="2000" dirty="0" smtClean="0">
                <a:ea typeface="宋体" panose="02010600030101010101" pitchFamily="2" charset="-122"/>
              </a:rPr>
              <a:t>Modulation schemes: </a:t>
            </a:r>
            <a:r>
              <a:rPr lang="en-US" altLang="zh-CN" sz="2000" dirty="0" smtClean="0">
                <a:solidFill>
                  <a:srgbClr val="0033CC"/>
                </a:solidFill>
                <a:ea typeface="宋体" panose="02010600030101010101" pitchFamily="2" charset="-122"/>
              </a:rPr>
              <a:t>64 QAM</a:t>
            </a:r>
          </a:p>
          <a:p>
            <a:pPr lvl="1" eaLnBrk="1" hangingPunct="1">
              <a:lnSpc>
                <a:spcPct val="80000"/>
              </a:lnSpc>
              <a:defRPr/>
            </a:pPr>
            <a:r>
              <a:rPr lang="en-US" altLang="zh-CN" sz="2000" dirty="0" smtClean="0">
                <a:ea typeface="宋体" panose="02010600030101010101" pitchFamily="2" charset="-122"/>
              </a:rPr>
              <a:t>Channel: Rayleigh fading channel</a:t>
            </a:r>
          </a:p>
          <a:p>
            <a:pPr lvl="1" eaLnBrk="1" hangingPunct="1">
              <a:lnSpc>
                <a:spcPct val="80000"/>
              </a:lnSpc>
              <a:defRPr/>
            </a:pPr>
            <a:r>
              <a:rPr lang="en-US" altLang="zh-CN" sz="2000" dirty="0" smtClean="0">
                <a:ea typeface="宋体" panose="02010600030101010101" pitchFamily="2" charset="-122"/>
              </a:rPr>
              <a:t>Initial solution: </a:t>
            </a:r>
            <a:r>
              <a:rPr lang="en-US" altLang="zh-CN" sz="2000" dirty="0" smtClean="0">
                <a:solidFill>
                  <a:srgbClr val="0033CC"/>
                </a:solidFill>
                <a:ea typeface="宋体" panose="02010600030101010101" pitchFamily="2" charset="-122"/>
              </a:rPr>
              <a:t>zero-vector</a:t>
            </a:r>
          </a:p>
          <a:p>
            <a:pPr marL="457200" lvl="1" indent="0" eaLnBrk="1" hangingPunct="1">
              <a:lnSpc>
                <a:spcPct val="80000"/>
              </a:lnSpc>
              <a:buFontTx/>
              <a:buNone/>
              <a:defRPr/>
            </a:pPr>
            <a:endParaRPr lang="en-US" altLang="zh-CN" sz="2200" dirty="0" smtClean="0">
              <a:ea typeface="宋体" panose="02010600030101010101" pitchFamily="2" charset="-122"/>
            </a:endParaRPr>
          </a:p>
        </p:txBody>
      </p:sp>
      <p:pic>
        <p:nvPicPr>
          <p:cNvPr id="34820" name="Picture 8"/>
          <p:cNvPicPr>
            <a:picLocks noChangeAspect="1" noChangeArrowheads="1"/>
          </p:cNvPicPr>
          <p:nvPr/>
        </p:nvPicPr>
        <p:blipFill>
          <a:blip r:embed="rId4" cstate="print"/>
          <a:srcRect/>
          <a:stretch>
            <a:fillRect/>
          </a:stretch>
        </p:blipFill>
        <p:spPr bwMode="auto">
          <a:xfrm>
            <a:off x="4267200" y="2576513"/>
            <a:ext cx="5043488" cy="4129087"/>
          </a:xfrm>
          <a:prstGeom prst="rect">
            <a:avLst/>
          </a:prstGeom>
          <a:noFill/>
          <a:ln w="9525">
            <a:noFill/>
            <a:miter lim="800000"/>
            <a:headEnd/>
            <a:tailEnd/>
          </a:ln>
        </p:spPr>
      </p:pic>
      <p:pic>
        <p:nvPicPr>
          <p:cNvPr id="34821" name="Picture 7"/>
          <p:cNvPicPr>
            <a:picLocks noChangeAspect="1" noChangeArrowheads="1"/>
          </p:cNvPicPr>
          <p:nvPr/>
        </p:nvPicPr>
        <p:blipFill>
          <a:blip r:embed="rId5" cstate="print"/>
          <a:srcRect/>
          <a:stretch>
            <a:fillRect/>
          </a:stretch>
        </p:blipFill>
        <p:spPr bwMode="auto">
          <a:xfrm>
            <a:off x="-76200" y="2579688"/>
            <a:ext cx="4876800" cy="4149725"/>
          </a:xfrm>
          <a:prstGeom prst="rect">
            <a:avLst/>
          </a:prstGeom>
          <a:noFill/>
          <a:ln w="9525">
            <a:noFill/>
            <a:miter lim="800000"/>
            <a:headEnd/>
            <a:tailEnd/>
          </a:ln>
        </p:spPr>
      </p:pic>
      <p:sp>
        <p:nvSpPr>
          <p:cNvPr id="6" name="TextBox 1"/>
          <p:cNvSpPr txBox="1">
            <a:spLocks noChangeArrowheads="1"/>
          </p:cNvSpPr>
          <p:nvPr/>
        </p:nvSpPr>
        <p:spPr bwMode="auto">
          <a:xfrm>
            <a:off x="1524000" y="6019800"/>
            <a:ext cx="6172200" cy="369888"/>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a:spAutoFit/>
          </a:bodyPr>
          <a:lstStyle/>
          <a:p>
            <a:pPr eaLnBrk="1" hangingPunct="1">
              <a:defRPr/>
            </a:pPr>
            <a:r>
              <a:rPr lang="en-US" altLang="zh-CN" sz="1800" dirty="0">
                <a:solidFill>
                  <a:schemeClr val="bg1"/>
                </a:solidFill>
              </a:rPr>
              <a:t>The GS-based </a:t>
            </a:r>
            <a:r>
              <a:rPr lang="en-US" altLang="zh-CN" sz="1800" dirty="0" err="1">
                <a:solidFill>
                  <a:schemeClr val="bg1"/>
                </a:solidFill>
              </a:rPr>
              <a:t>precoding</a:t>
            </a:r>
            <a:r>
              <a:rPr lang="en-US" altLang="zh-CN" sz="1800" dirty="0">
                <a:solidFill>
                  <a:schemeClr val="bg1"/>
                </a:solidFill>
              </a:rPr>
              <a:t> scheme is </a:t>
            </a:r>
            <a:r>
              <a:rPr lang="en-US" altLang="zh-CN" sz="1800" dirty="0">
                <a:solidFill>
                  <a:srgbClr val="FFFF00"/>
                </a:solidFill>
              </a:rPr>
              <a:t>capacity-approaching</a:t>
            </a:r>
            <a:r>
              <a:rPr lang="en-US" altLang="zh-CN" sz="1800" dirty="0">
                <a:solidFill>
                  <a:schemeClr val="bg1"/>
                </a:solidFill>
              </a:rPr>
              <a:t>!</a:t>
            </a:r>
            <a:endParaRPr lang="zh-CN" altLang="en-US" sz="1800" dirty="0">
              <a:solidFill>
                <a:srgbClr val="FFFF00"/>
              </a:solidFill>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8240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7049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6869" name="Text Box 8"/>
          <p:cNvSpPr txBox="1">
            <a:spLocks noChangeArrowheads="1"/>
          </p:cNvSpPr>
          <p:nvPr/>
        </p:nvSpPr>
        <p:spPr bwMode="gray">
          <a:xfrm>
            <a:off x="1066800" y="1806575"/>
            <a:ext cx="3276600" cy="461963"/>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Technical Background</a:t>
            </a:r>
            <a:endParaRPr lang="zh-CN" altLang="zh-CN"/>
          </a:p>
        </p:txBody>
      </p:sp>
      <p:sp>
        <p:nvSpPr>
          <p:cNvPr id="36870" name="Text Box 9"/>
          <p:cNvSpPr txBox="1">
            <a:spLocks noChangeArrowheads="1"/>
          </p:cNvSpPr>
          <p:nvPr/>
        </p:nvSpPr>
        <p:spPr bwMode="gray">
          <a:xfrm>
            <a:off x="620713" y="18034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28675" y="2633663"/>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398463" y="25146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6873" name="Text Box 8"/>
          <p:cNvSpPr txBox="1">
            <a:spLocks noChangeArrowheads="1"/>
          </p:cNvSpPr>
          <p:nvPr/>
        </p:nvSpPr>
        <p:spPr bwMode="gray">
          <a:xfrm>
            <a:off x="1066800" y="26257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Proposed Solution</a:t>
            </a:r>
            <a:endParaRPr lang="zh-CN" altLang="zh-CN"/>
          </a:p>
        </p:txBody>
      </p:sp>
      <p:sp>
        <p:nvSpPr>
          <p:cNvPr id="36874" name="Text Box 9"/>
          <p:cNvSpPr txBox="1">
            <a:spLocks noChangeArrowheads="1"/>
          </p:cNvSpPr>
          <p:nvPr/>
        </p:nvSpPr>
        <p:spPr bwMode="gray">
          <a:xfrm>
            <a:off x="612775" y="26130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11213" y="347186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381000" y="33528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6877" name="Text Box 8"/>
          <p:cNvSpPr txBox="1">
            <a:spLocks noChangeArrowheads="1"/>
          </p:cNvSpPr>
          <p:nvPr/>
        </p:nvSpPr>
        <p:spPr bwMode="gray">
          <a:xfrm>
            <a:off x="1052513" y="3463925"/>
            <a:ext cx="3138487" cy="461963"/>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Complexity Analysis</a:t>
            </a:r>
            <a:endParaRPr lang="zh-CN" altLang="zh-CN"/>
          </a:p>
        </p:txBody>
      </p:sp>
      <p:sp>
        <p:nvSpPr>
          <p:cNvPr id="36878" name="Text Box 9"/>
          <p:cNvSpPr txBox="1">
            <a:spLocks noChangeArrowheads="1"/>
          </p:cNvSpPr>
          <p:nvPr/>
        </p:nvSpPr>
        <p:spPr bwMode="gray">
          <a:xfrm>
            <a:off x="595313" y="34512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12800" y="42878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382588" y="41687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6881" name="Text Box 8"/>
          <p:cNvSpPr txBox="1">
            <a:spLocks noChangeArrowheads="1"/>
          </p:cNvSpPr>
          <p:nvPr/>
        </p:nvSpPr>
        <p:spPr bwMode="gray">
          <a:xfrm>
            <a:off x="838200" y="4291013"/>
            <a:ext cx="3055938" cy="461962"/>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36882" name="Text Box 9"/>
          <p:cNvSpPr txBox="1">
            <a:spLocks noChangeArrowheads="1"/>
          </p:cNvSpPr>
          <p:nvPr/>
        </p:nvSpPr>
        <p:spPr bwMode="gray">
          <a:xfrm>
            <a:off x="596900" y="42672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12800" y="5072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382588" y="4953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36885" name="Text Box 8"/>
          <p:cNvSpPr txBox="1">
            <a:spLocks noChangeArrowheads="1"/>
          </p:cNvSpPr>
          <p:nvPr/>
        </p:nvSpPr>
        <p:spPr bwMode="gray">
          <a:xfrm>
            <a:off x="685800" y="5064125"/>
            <a:ext cx="2808288" cy="457200"/>
          </a:xfrm>
          <a:prstGeom prst="rect">
            <a:avLst/>
          </a:prstGeom>
          <a:noFill/>
          <a:ln w="9525" algn="ctr">
            <a:noFill/>
            <a:miter lim="800000"/>
            <a:headEnd/>
            <a:tailEnd/>
          </a:ln>
        </p:spPr>
        <p:txBody>
          <a:bodyPr>
            <a:spAutoFit/>
          </a:bodyPr>
          <a:lstStyle/>
          <a:p>
            <a:pPr algn="ctr" eaLnBrk="1" hangingPunct="1"/>
            <a:r>
              <a:rPr lang="en-US" altLang="zh-CN" b="1">
                <a:solidFill>
                  <a:srgbClr val="C00000"/>
                </a:solidFill>
                <a:latin typeface="Times New Roman" pitchFamily="18" charset="0"/>
              </a:rPr>
              <a:t>Conclusions</a:t>
            </a:r>
            <a:endParaRPr lang="zh-CN" altLang="zh-CN">
              <a:solidFill>
                <a:srgbClr val="C00000"/>
              </a:solidFill>
            </a:endParaRPr>
          </a:p>
        </p:txBody>
      </p:sp>
      <p:sp>
        <p:nvSpPr>
          <p:cNvPr id="36886" name="Text Box 9"/>
          <p:cNvSpPr txBox="1">
            <a:spLocks noChangeArrowheads="1"/>
          </p:cNvSpPr>
          <p:nvPr/>
        </p:nvSpPr>
        <p:spPr bwMode="gray">
          <a:xfrm>
            <a:off x="596900" y="50514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idx="4294967295"/>
          </p:nvPr>
        </p:nvSpPr>
        <p:spPr>
          <a:xfrm>
            <a:off x="152400" y="304800"/>
            <a:ext cx="8686800" cy="685800"/>
          </a:xfrm>
        </p:spPr>
        <p:txBody>
          <a:bodyPr/>
          <a:lstStyle/>
          <a:p>
            <a:pPr eaLnBrk="1" hangingPunct="1"/>
            <a:r>
              <a:rPr lang="en-US" altLang="zh-CN" smtClean="0">
                <a:ea typeface="宋体" pitchFamily="2" charset="-122"/>
              </a:rPr>
              <a:t>Conclusions</a:t>
            </a:r>
          </a:p>
        </p:txBody>
      </p:sp>
      <p:sp>
        <p:nvSpPr>
          <p:cNvPr id="17414" name="Rectangle 3"/>
          <p:cNvSpPr txBox="1">
            <a:spLocks noChangeArrowheads="1"/>
          </p:cNvSpPr>
          <p:nvPr/>
        </p:nvSpPr>
        <p:spPr bwMode="auto">
          <a:xfrm>
            <a:off x="0" y="1295400"/>
            <a:ext cx="8763000" cy="5257800"/>
          </a:xfrm>
          <a:prstGeom prst="rect">
            <a:avLst/>
          </a:prstGeom>
          <a:noFill/>
          <a:ln w="9525">
            <a:noFill/>
            <a:miter lim="800000"/>
            <a:headEnd/>
            <a:tailEnd/>
          </a:ln>
        </p:spPr>
        <p:txBody>
          <a:bodyPr/>
          <a:lstStyle/>
          <a:p>
            <a:pPr marL="342900" indent="-342900" algn="just">
              <a:spcBef>
                <a:spcPct val="20000"/>
              </a:spcBef>
              <a:buClr>
                <a:srgbClr val="000000"/>
              </a:buClr>
              <a:buFont typeface="Wingdings" pitchFamily="2" charset="2"/>
              <a:buChar char="l"/>
            </a:pPr>
            <a:r>
              <a:rPr lang="en-US" altLang="zh-CN" sz="1900" dirty="0">
                <a:solidFill>
                  <a:srgbClr val="000000"/>
                </a:solidFill>
              </a:rPr>
              <a:t>In this report, a </a:t>
            </a:r>
            <a:r>
              <a:rPr lang="en-US" altLang="zh-CN" sz="1900" dirty="0" smtClean="0">
                <a:solidFill>
                  <a:srgbClr val="000000"/>
                </a:solidFill>
              </a:rPr>
              <a:t>GS-based </a:t>
            </a:r>
            <a:r>
              <a:rPr lang="en-US" altLang="zh-CN" sz="1900" dirty="0" err="1" smtClean="0">
                <a:solidFill>
                  <a:srgbClr val="000000"/>
                </a:solidFill>
              </a:rPr>
              <a:t>precoding</a:t>
            </a:r>
            <a:r>
              <a:rPr lang="en-US" altLang="zh-CN" sz="1900" dirty="0" smtClean="0">
                <a:solidFill>
                  <a:srgbClr val="0033CC"/>
                </a:solidFill>
              </a:rPr>
              <a:t> </a:t>
            </a:r>
            <a:r>
              <a:rPr lang="en-US" altLang="zh-CN" sz="1900" dirty="0">
                <a:solidFill>
                  <a:srgbClr val="000000"/>
                </a:solidFill>
              </a:rPr>
              <a:t>is proposed to achieve the </a:t>
            </a:r>
            <a:r>
              <a:rPr lang="en-US" altLang="zh-CN" sz="1900" dirty="0">
                <a:solidFill>
                  <a:srgbClr val="0033CC"/>
                </a:solidFill>
              </a:rPr>
              <a:t>capacity-approaching performance </a:t>
            </a:r>
            <a:r>
              <a:rPr lang="en-US" altLang="zh-CN" sz="1900" dirty="0">
                <a:solidFill>
                  <a:srgbClr val="000000"/>
                </a:solidFill>
              </a:rPr>
              <a:t>in an iterative way </a:t>
            </a:r>
            <a:r>
              <a:rPr lang="en-US" altLang="zh-CN" sz="1900" dirty="0">
                <a:solidFill>
                  <a:srgbClr val="FF0000"/>
                </a:solidFill>
              </a:rPr>
              <a:t>without complicated matrix inversion of large size.</a:t>
            </a:r>
            <a:endParaRPr lang="en-US" altLang="zh-CN" sz="1900" dirty="0">
              <a:solidFill>
                <a:srgbClr val="000000"/>
              </a:solidFill>
            </a:endParaRPr>
          </a:p>
          <a:p>
            <a:pPr marL="342900" indent="-342900" algn="just">
              <a:spcBef>
                <a:spcPts val="1200"/>
              </a:spcBef>
              <a:buClr>
                <a:srgbClr val="000000"/>
              </a:buClr>
              <a:buFont typeface="Wingdings" pitchFamily="2" charset="2"/>
              <a:buChar char="l"/>
            </a:pPr>
            <a:r>
              <a:rPr lang="en-US" altLang="zh-CN" sz="1900" dirty="0" smtClean="0">
                <a:solidFill>
                  <a:srgbClr val="000000"/>
                </a:solidFill>
              </a:rPr>
              <a:t>Mathematical analysis shows that: </a:t>
            </a:r>
          </a:p>
          <a:p>
            <a:pPr marL="504000" indent="-342900" algn="just">
              <a:spcBef>
                <a:spcPts val="1200"/>
              </a:spcBef>
              <a:buClr>
                <a:srgbClr val="000000"/>
              </a:buClr>
              <a:buFont typeface="Wingdings" pitchFamily="2" charset="2"/>
              <a:buChar char="Ø"/>
            </a:pPr>
            <a:r>
              <a:rPr lang="en-US" altLang="zh-CN" sz="1900" dirty="0" smtClean="0">
                <a:solidFill>
                  <a:srgbClr val="000000"/>
                </a:solidFill>
              </a:rPr>
              <a:t>1) GS-based </a:t>
            </a:r>
            <a:r>
              <a:rPr lang="en-US" altLang="zh-CN" sz="1900" dirty="0" err="1" smtClean="0">
                <a:solidFill>
                  <a:srgbClr val="000000"/>
                </a:solidFill>
              </a:rPr>
              <a:t>precoding</a:t>
            </a:r>
            <a:r>
              <a:rPr lang="en-US" altLang="zh-CN" sz="1900" dirty="0" smtClean="0">
                <a:solidFill>
                  <a:srgbClr val="000000"/>
                </a:solidFill>
              </a:rPr>
              <a:t> </a:t>
            </a:r>
            <a:r>
              <a:rPr lang="en-US" altLang="zh-CN" sz="1900" dirty="0" smtClean="0">
                <a:solidFill>
                  <a:srgbClr val="FF0000"/>
                </a:solidFill>
              </a:rPr>
              <a:t>satisfies </a:t>
            </a:r>
            <a:r>
              <a:rPr lang="en-US" altLang="zh-CN" sz="1900" dirty="0" smtClean="0">
                <a:solidFill>
                  <a:srgbClr val="000000"/>
                </a:solidFill>
              </a:rPr>
              <a:t>the</a:t>
            </a:r>
            <a:r>
              <a:rPr lang="en-US" altLang="zh-CN" sz="1900" dirty="0" smtClean="0">
                <a:solidFill>
                  <a:srgbClr val="FF0000"/>
                </a:solidFill>
              </a:rPr>
              <a:t> </a:t>
            </a:r>
            <a:r>
              <a:rPr lang="en-US" altLang="zh-CN" sz="1900" dirty="0" smtClean="0">
                <a:solidFill>
                  <a:srgbClr val="0033CC"/>
                </a:solidFill>
              </a:rPr>
              <a:t>power constraint</a:t>
            </a:r>
            <a:r>
              <a:rPr lang="en-US" altLang="zh-CN" sz="1900" dirty="0" smtClean="0">
                <a:solidFill>
                  <a:srgbClr val="000000"/>
                </a:solidFill>
              </a:rPr>
              <a:t> if we set           </a:t>
            </a:r>
          </a:p>
          <a:p>
            <a:pPr marL="504000" indent="-342900" algn="just">
              <a:spcBef>
                <a:spcPts val="0"/>
              </a:spcBef>
              <a:buClr>
                <a:srgbClr val="000000"/>
              </a:buClr>
              <a:buFont typeface="Wingdings" pitchFamily="2" charset="2"/>
              <a:buChar char="Ø"/>
            </a:pPr>
            <a:r>
              <a:rPr lang="en-US" altLang="zh-CN" sz="1900" dirty="0" smtClean="0">
                <a:solidFill>
                  <a:srgbClr val="000000"/>
                </a:solidFill>
              </a:rPr>
              <a:t>2)</a:t>
            </a:r>
            <a:r>
              <a:rPr lang="en-US" altLang="zh-CN" sz="1900" dirty="0" smtClean="0">
                <a:solidFill>
                  <a:srgbClr val="000000"/>
                </a:solidFill>
              </a:rPr>
              <a:t> GS-based </a:t>
            </a:r>
            <a:r>
              <a:rPr lang="en-US" altLang="zh-CN" sz="1900" dirty="0" err="1" smtClean="0">
                <a:solidFill>
                  <a:srgbClr val="000000"/>
                </a:solidFill>
              </a:rPr>
              <a:t>precoding</a:t>
            </a:r>
            <a:r>
              <a:rPr lang="en-US" altLang="zh-CN" sz="1900" dirty="0" smtClean="0">
                <a:solidFill>
                  <a:srgbClr val="000000"/>
                </a:solidFill>
              </a:rPr>
              <a:t> enjoys </a:t>
            </a:r>
            <a:r>
              <a:rPr lang="en-US" altLang="zh-CN" sz="1900" dirty="0" smtClean="0">
                <a:solidFill>
                  <a:srgbClr val="FF0000"/>
                </a:solidFill>
              </a:rPr>
              <a:t>fast</a:t>
            </a:r>
            <a:r>
              <a:rPr lang="en-US" altLang="zh-CN" sz="1900" dirty="0" smtClean="0">
                <a:solidFill>
                  <a:srgbClr val="FF0000"/>
                </a:solidFill>
              </a:rPr>
              <a:t>er </a:t>
            </a:r>
            <a:r>
              <a:rPr lang="en-US" altLang="zh-CN" sz="1900" dirty="0" smtClean="0">
                <a:solidFill>
                  <a:srgbClr val="000000"/>
                </a:solidFill>
              </a:rPr>
              <a:t>convergence rate than Neumann-based </a:t>
            </a:r>
            <a:r>
              <a:rPr lang="en-US" altLang="zh-CN" sz="1900" dirty="0" err="1" smtClean="0">
                <a:solidFill>
                  <a:srgbClr val="000000"/>
                </a:solidFill>
              </a:rPr>
              <a:t>precoding</a:t>
            </a:r>
            <a:r>
              <a:rPr lang="en-US" altLang="zh-CN" sz="1900" dirty="0" smtClean="0">
                <a:solidFill>
                  <a:srgbClr val="000000"/>
                </a:solidFill>
              </a:rPr>
              <a:t>; </a:t>
            </a:r>
          </a:p>
          <a:p>
            <a:pPr marL="504000" indent="-342900" algn="just">
              <a:spcBef>
                <a:spcPts val="0"/>
              </a:spcBef>
              <a:buClr>
                <a:srgbClr val="000000"/>
              </a:buClr>
              <a:buFont typeface="Wingdings" pitchFamily="2" charset="2"/>
              <a:buChar char="Ø"/>
            </a:pPr>
            <a:r>
              <a:rPr lang="en-US" altLang="zh-CN" sz="1900" dirty="0" smtClean="0">
                <a:solidFill>
                  <a:srgbClr val="000000"/>
                </a:solidFill>
              </a:rPr>
              <a:t>3) faster convergence rate can be achieved by </a:t>
            </a:r>
            <a:r>
              <a:rPr lang="en-US" altLang="zh-CN" sz="1900" dirty="0" smtClean="0">
                <a:solidFill>
                  <a:srgbClr val="FF0000"/>
                </a:solidFill>
              </a:rPr>
              <a:t>increasing the number of BS antennas</a:t>
            </a:r>
            <a:endParaRPr lang="en-US" altLang="zh-CN" sz="1900" b="1" dirty="0">
              <a:solidFill>
                <a:srgbClr val="FF0000"/>
              </a:solidFill>
            </a:endParaRPr>
          </a:p>
          <a:p>
            <a:pPr marL="342900" indent="-342900" algn="just">
              <a:spcBef>
                <a:spcPts val="1200"/>
              </a:spcBef>
              <a:buClr>
                <a:srgbClr val="000000"/>
              </a:buClr>
              <a:buFont typeface="Wingdings" pitchFamily="2" charset="2"/>
              <a:buChar char="l"/>
            </a:pPr>
            <a:r>
              <a:rPr lang="en-US" altLang="zh-CN" sz="1900" dirty="0" smtClean="0">
                <a:solidFill>
                  <a:srgbClr val="000000"/>
                </a:solidFill>
              </a:rPr>
              <a:t>The </a:t>
            </a:r>
            <a:r>
              <a:rPr lang="en-US" altLang="zh-CN" sz="1900" dirty="0">
                <a:solidFill>
                  <a:srgbClr val="000000"/>
                </a:solidFill>
              </a:rPr>
              <a:t>complexity analysis shows that the proposed scheme can </a:t>
            </a:r>
            <a:r>
              <a:rPr lang="en-US" altLang="zh-CN" sz="1900" dirty="0">
                <a:solidFill>
                  <a:srgbClr val="FF0000"/>
                </a:solidFill>
              </a:rPr>
              <a:t>reduce</a:t>
            </a:r>
            <a:r>
              <a:rPr lang="en-US" altLang="zh-CN" sz="1900" dirty="0">
                <a:solidFill>
                  <a:srgbClr val="000000"/>
                </a:solidFill>
              </a:rPr>
              <a:t> the complexity from              to              .</a:t>
            </a:r>
          </a:p>
          <a:p>
            <a:pPr marL="342900" indent="-342900" algn="just">
              <a:spcBef>
                <a:spcPts val="1200"/>
              </a:spcBef>
              <a:buClr>
                <a:srgbClr val="000000"/>
              </a:buClr>
              <a:buFont typeface="Wingdings" pitchFamily="2" charset="2"/>
              <a:buChar char="l"/>
            </a:pPr>
            <a:r>
              <a:rPr lang="en-US" altLang="zh-CN" sz="1900" dirty="0">
                <a:solidFill>
                  <a:srgbClr val="000000"/>
                </a:solidFill>
              </a:rPr>
              <a:t>The simulation results demonstrate that the proposed scheme </a:t>
            </a:r>
            <a:r>
              <a:rPr lang="en-US" altLang="zh-CN" sz="1900" dirty="0">
                <a:solidFill>
                  <a:srgbClr val="FF0000"/>
                </a:solidFill>
              </a:rPr>
              <a:t>outperforms</a:t>
            </a:r>
            <a:r>
              <a:rPr lang="en-US" altLang="zh-CN" sz="1900" dirty="0">
                <a:solidFill>
                  <a:srgbClr val="000000"/>
                </a:solidFill>
              </a:rPr>
              <a:t> the Neumann-based </a:t>
            </a:r>
            <a:r>
              <a:rPr lang="en-US" altLang="zh-CN" sz="1900" dirty="0" err="1">
                <a:solidFill>
                  <a:srgbClr val="000000"/>
                </a:solidFill>
              </a:rPr>
              <a:t>precoding</a:t>
            </a:r>
            <a:r>
              <a:rPr lang="en-US" altLang="zh-CN" sz="1900" dirty="0">
                <a:solidFill>
                  <a:srgbClr val="000000"/>
                </a:solidFill>
              </a:rPr>
              <a:t> and achieves the </a:t>
            </a:r>
            <a:r>
              <a:rPr lang="en-US" altLang="zh-CN" sz="1900" dirty="0">
                <a:solidFill>
                  <a:srgbClr val="FF0000"/>
                </a:solidFill>
              </a:rPr>
              <a:t>exact</a:t>
            </a:r>
            <a:r>
              <a:rPr lang="en-US" altLang="zh-CN" sz="1900" dirty="0">
                <a:solidFill>
                  <a:srgbClr val="000000"/>
                </a:solidFill>
              </a:rPr>
              <a:t> </a:t>
            </a:r>
            <a:r>
              <a:rPr lang="en-US" altLang="zh-CN" sz="1900" dirty="0">
                <a:solidFill>
                  <a:srgbClr val="0033CC"/>
                </a:solidFill>
              </a:rPr>
              <a:t>capacity-approaching </a:t>
            </a:r>
            <a:r>
              <a:rPr lang="en-US" altLang="zh-CN" sz="1900" dirty="0">
                <a:solidFill>
                  <a:srgbClr val="000000"/>
                </a:solidFill>
              </a:rPr>
              <a:t>performance of ZF </a:t>
            </a:r>
            <a:r>
              <a:rPr lang="en-US" altLang="zh-CN" sz="1900" dirty="0" err="1">
                <a:solidFill>
                  <a:srgbClr val="000000"/>
                </a:solidFill>
              </a:rPr>
              <a:t>precoding</a:t>
            </a:r>
            <a:r>
              <a:rPr lang="en-US" altLang="zh-CN" sz="1900" dirty="0">
                <a:solidFill>
                  <a:srgbClr val="000000"/>
                </a:solidFill>
              </a:rPr>
              <a:t> with a </a:t>
            </a:r>
            <a:r>
              <a:rPr lang="en-US" altLang="zh-CN" sz="1900" dirty="0">
                <a:solidFill>
                  <a:srgbClr val="FF0000"/>
                </a:solidFill>
              </a:rPr>
              <a:t>small</a:t>
            </a:r>
            <a:r>
              <a:rPr lang="en-US" altLang="zh-CN" sz="1900" dirty="0">
                <a:solidFill>
                  <a:srgbClr val="000000"/>
                </a:solidFill>
              </a:rPr>
              <a:t> number of iterations.</a:t>
            </a:r>
          </a:p>
        </p:txBody>
      </p:sp>
      <p:graphicFrame>
        <p:nvGraphicFramePr>
          <p:cNvPr id="6165" name="Object 25"/>
          <p:cNvGraphicFramePr>
            <a:graphicFrameLocks noChangeAspect="1"/>
          </p:cNvGraphicFramePr>
          <p:nvPr/>
        </p:nvGraphicFramePr>
        <p:xfrm>
          <a:off x="2199640" y="4638040"/>
          <a:ext cx="857250" cy="457200"/>
        </p:xfrm>
        <a:graphic>
          <a:graphicData uri="http://schemas.openxmlformats.org/presentationml/2006/ole">
            <p:oleObj spid="_x0000_s17411" name="Equation" r:id="rId5" imgW="380880" imgH="203040" progId="Equation.DSMT4">
              <p:embed/>
            </p:oleObj>
          </a:graphicData>
        </a:graphic>
      </p:graphicFrame>
      <p:graphicFrame>
        <p:nvGraphicFramePr>
          <p:cNvPr id="2" name="Object 6"/>
          <p:cNvGraphicFramePr>
            <a:graphicFrameLocks noChangeAspect="1"/>
          </p:cNvGraphicFramePr>
          <p:nvPr/>
        </p:nvGraphicFramePr>
        <p:xfrm>
          <a:off x="3342640" y="4638040"/>
          <a:ext cx="885825" cy="457200"/>
        </p:xfrm>
        <a:graphic>
          <a:graphicData uri="http://schemas.openxmlformats.org/presentationml/2006/ole">
            <p:oleObj spid="_x0000_s17412" name="Equation" r:id="rId6" imgW="393480" imgH="203040" progId="Equation.DSMT4">
              <p:embed/>
            </p:oleObj>
          </a:graphicData>
        </a:graphic>
      </p:graphicFrame>
      <p:graphicFrame>
        <p:nvGraphicFramePr>
          <p:cNvPr id="3" name="Object 5"/>
          <p:cNvGraphicFramePr>
            <a:graphicFrameLocks noChangeAspect="1"/>
          </p:cNvGraphicFramePr>
          <p:nvPr/>
        </p:nvGraphicFramePr>
        <p:xfrm>
          <a:off x="7294880" y="2783840"/>
          <a:ext cx="990600" cy="330200"/>
        </p:xfrm>
        <a:graphic>
          <a:graphicData uri="http://schemas.openxmlformats.org/presentationml/2006/ole">
            <p:oleObj spid="_x0000_s17413" name="Equation" r:id="rId7" imgW="990360" imgH="330120" progId="Equation.DSMT4">
              <p:embed/>
            </p:oleObj>
          </a:graphicData>
        </a:graphic>
      </p:graphicFrame>
    </p:spTree>
    <p:custDataLst>
      <p:tags r:id="rId2"/>
    </p:custData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478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287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30375"/>
            <a:ext cx="3276600" cy="457200"/>
          </a:xfrm>
          <a:prstGeom prst="rect">
            <a:avLst/>
          </a:prstGeom>
          <a:noFill/>
          <a:ln w="9525" algn="ctr">
            <a:noFill/>
            <a:miter lim="800000"/>
            <a:headEnd/>
            <a:tailEnd/>
          </a:ln>
        </p:spPr>
        <p:txBody>
          <a:bodyPr>
            <a:spAutoFit/>
          </a:bodyPr>
          <a:lstStyle/>
          <a:p>
            <a:pPr algn="ctr" eaLnBrk="1" hangingPunct="1"/>
            <a:r>
              <a:rPr lang="en-US" altLang="zh-CN" b="1" dirty="0">
                <a:solidFill>
                  <a:srgbClr val="CC0000"/>
                </a:solidFill>
                <a:latin typeface="Times New Roman" pitchFamily="18" charset="0"/>
              </a:rPr>
              <a:t>Technical Background</a:t>
            </a:r>
            <a:endParaRPr lang="zh-CN" altLang="zh-CN" dirty="0">
              <a:solidFill>
                <a:srgbClr val="CC0000"/>
              </a:solidFill>
            </a:endParaRPr>
          </a:p>
        </p:txBody>
      </p:sp>
      <p:sp>
        <p:nvSpPr>
          <p:cNvPr id="27654" name="Text Box 9"/>
          <p:cNvSpPr txBox="1">
            <a:spLocks noChangeArrowheads="1"/>
          </p:cNvSpPr>
          <p:nvPr/>
        </p:nvSpPr>
        <p:spPr bwMode="gray">
          <a:xfrm>
            <a:off x="620713" y="17272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28675" y="2557463"/>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66800" y="25495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Proposed Solution</a:t>
            </a:r>
            <a:endParaRPr lang="zh-CN" altLang="zh-CN"/>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11213" y="339566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381000" y="32766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052513" y="3387725"/>
            <a:ext cx="3138487"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Complexity Analysis</a:t>
            </a:r>
            <a:endParaRPr lang="zh-CN" altLang="zh-CN"/>
          </a:p>
        </p:txBody>
      </p:sp>
      <p:sp>
        <p:nvSpPr>
          <p:cNvPr id="27662" name="Text Box 9"/>
          <p:cNvSpPr txBox="1">
            <a:spLocks noChangeArrowheads="1"/>
          </p:cNvSpPr>
          <p:nvPr/>
        </p:nvSpPr>
        <p:spPr bwMode="gray">
          <a:xfrm>
            <a:off x="595313" y="33750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12800" y="42116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382588" y="40925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38200" y="42148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596900" y="41910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12800" y="4995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382588" y="4876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685800" y="49879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596900" y="49752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4775200"/>
            <a:ext cx="8686800" cy="1016000"/>
          </a:xfrm>
          <a:prstGeom prst="rect">
            <a:avLst/>
          </a:prstGeom>
          <a:noFill/>
          <a:ln>
            <a:noFill/>
          </a:ln>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smtClean="0">
                <a:latin typeface="+mj-lt"/>
              </a:rPr>
              <a:t> </a:t>
            </a:r>
            <a:r>
              <a:rPr lang="en-US" altLang="zh-CN" sz="4000" b="1" dirty="0" smtClean="0">
                <a:solidFill>
                  <a:srgbClr val="000000"/>
                </a:solidFill>
                <a:latin typeface="+mj-lt"/>
              </a:rPr>
              <a:t>Thanks for your attention </a:t>
            </a:r>
            <a:r>
              <a:rPr lang="en-US" altLang="zh-CN" sz="4000" b="1" dirty="0" smtClean="0">
                <a:solidFill>
                  <a:srgbClr val="000000"/>
                </a:solidFill>
                <a:latin typeface="+mj-lt"/>
              </a:rPr>
              <a:t>!</a:t>
            </a:r>
          </a:p>
        </p:txBody>
      </p:sp>
      <p:pic>
        <p:nvPicPr>
          <p:cNvPr id="38915" name="Picture 5" descr="HU030"/>
          <p:cNvPicPr>
            <a:picLocks noChangeAspect="1" noChangeArrowheads="1"/>
          </p:cNvPicPr>
          <p:nvPr/>
        </p:nvPicPr>
        <p:blipFill>
          <a:blip r:embed="rId3" cstate="print"/>
          <a:srcRect/>
          <a:stretch>
            <a:fillRect/>
          </a:stretch>
        </p:blipFill>
        <p:spPr bwMode="auto">
          <a:xfrm>
            <a:off x="2133600" y="1524000"/>
            <a:ext cx="5135563" cy="28956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228600"/>
            <a:ext cx="8763000" cy="685800"/>
          </a:xfrm>
        </p:spPr>
        <p:txBody>
          <a:bodyPr/>
          <a:lstStyle/>
          <a:p>
            <a:pPr eaLnBrk="1" hangingPunct="1"/>
            <a:r>
              <a:rPr lang="en-US" altLang="zh-CN" sz="2800" dirty="0" smtClean="0">
                <a:ea typeface="宋体" pitchFamily="2" charset="-122"/>
              </a:rPr>
              <a:t>Advantages </a:t>
            </a:r>
            <a:r>
              <a:rPr lang="en-US" altLang="zh-CN" sz="2800" dirty="0" smtClean="0">
                <a:ea typeface="宋体" pitchFamily="2" charset="-122"/>
              </a:rPr>
              <a:t>and challenges of large-scale MIMO</a:t>
            </a:r>
            <a:endParaRPr lang="zh-CN" altLang="en-US" sz="2800" dirty="0" smtClean="0">
              <a:ea typeface="宋体" pitchFamily="2" charset="-122"/>
            </a:endParaRPr>
          </a:p>
        </p:txBody>
      </p:sp>
      <p:sp>
        <p:nvSpPr>
          <p:cNvPr id="9" name="Rectangle 3"/>
          <p:cNvSpPr txBox="1">
            <a:spLocks noChangeArrowheads="1"/>
          </p:cNvSpPr>
          <p:nvPr/>
        </p:nvSpPr>
        <p:spPr bwMode="auto">
          <a:xfrm>
            <a:off x="0" y="1143000"/>
            <a:ext cx="5029200" cy="2667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What is large-scale MIMO?</a:t>
            </a:r>
            <a:endParaRPr lang="en-US" altLang="zh-CN" kern="0" dirty="0">
              <a:solidFill>
                <a:srgbClr val="CC00CC"/>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FF0000"/>
                </a:solidFill>
                <a:latin typeface="+mn-lt"/>
                <a:sym typeface="Wingdings" pitchFamily="2" charset="2"/>
              </a:rPr>
              <a:t>Large</a:t>
            </a:r>
            <a:r>
              <a:rPr lang="en-US" altLang="zh-CN" sz="2000" kern="0" dirty="0" smtClean="0">
                <a:solidFill>
                  <a:srgbClr val="000000"/>
                </a:solidFill>
                <a:latin typeface="+mn-lt"/>
                <a:sym typeface="Wingdings" pitchFamily="2" charset="2"/>
              </a:rPr>
              <a:t> antenna array at BS</a:t>
            </a:r>
            <a:endParaRPr lang="en-US" altLang="zh-CN" sz="2000" kern="0" dirty="0" smtClean="0">
              <a:solidFill>
                <a:srgbClr val="FF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800" b="1"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800" b="1" kern="0" dirty="0" smtClean="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Advantages</a:t>
            </a:r>
            <a:endParaRPr lang="en-US" altLang="zh-CN" b="1"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sym typeface="Wingdings" pitchFamily="2" charset="2"/>
              </a:rPr>
              <a:t>Improve the </a:t>
            </a:r>
            <a:r>
              <a:rPr lang="en-US" altLang="zh-CN" sz="2000" kern="0" dirty="0" smtClean="0">
                <a:solidFill>
                  <a:srgbClr val="0033CC"/>
                </a:solidFill>
                <a:sym typeface="Wingdings" pitchFamily="2" charset="2"/>
              </a:rPr>
              <a:t>spectrum and energy </a:t>
            </a:r>
            <a:r>
              <a:rPr lang="en-US" altLang="zh-CN" sz="2000" kern="0" dirty="0">
                <a:solidFill>
                  <a:srgbClr val="0033CC"/>
                </a:solidFill>
                <a:sym typeface="Wingdings" pitchFamily="2" charset="2"/>
              </a:rPr>
              <a:t>efficiency </a:t>
            </a:r>
            <a:r>
              <a:rPr lang="en-US" altLang="zh-CN" sz="2000" kern="0" dirty="0">
                <a:solidFill>
                  <a:srgbClr val="000000"/>
                </a:solidFill>
                <a:sym typeface="Wingdings" pitchFamily="2" charset="2"/>
              </a:rPr>
              <a:t>by orders of </a:t>
            </a:r>
            <a:r>
              <a:rPr lang="en-US" altLang="zh-CN" sz="2000" kern="0" dirty="0" smtClean="0">
                <a:solidFill>
                  <a:srgbClr val="000000"/>
                </a:solidFill>
                <a:sym typeface="Wingdings" pitchFamily="2" charset="2"/>
              </a:rPr>
              <a:t>magnitude</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FF0000"/>
                </a:solidFill>
                <a:latin typeface="+mn-lt"/>
                <a:sym typeface="Wingdings" pitchFamily="2" charset="2"/>
              </a:rPr>
              <a:t>key</a:t>
            </a:r>
            <a:r>
              <a:rPr lang="en-US" altLang="zh-CN" sz="2000" kern="0" dirty="0" smtClean="0">
                <a:solidFill>
                  <a:srgbClr val="000000"/>
                </a:solidFill>
                <a:latin typeface="+mn-lt"/>
                <a:sym typeface="Wingdings" pitchFamily="2" charset="2"/>
              </a:rPr>
              <a:t> </a:t>
            </a:r>
            <a:r>
              <a:rPr lang="en-US" altLang="zh-CN" sz="2000" kern="0" dirty="0">
                <a:solidFill>
                  <a:srgbClr val="000000"/>
                </a:solidFill>
                <a:latin typeface="+mn-lt"/>
                <a:sym typeface="Wingdings" pitchFamily="2" charset="2"/>
              </a:rPr>
              <a:t>technology for </a:t>
            </a:r>
            <a:r>
              <a:rPr lang="en-US" altLang="zh-CN" sz="2000" kern="0" dirty="0">
                <a:solidFill>
                  <a:srgbClr val="0033CC"/>
                </a:solidFill>
                <a:latin typeface="+mn-lt"/>
                <a:sym typeface="Wingdings" pitchFamily="2" charset="2"/>
              </a:rPr>
              <a:t>5G</a:t>
            </a:r>
            <a:r>
              <a:rPr lang="en-US" altLang="zh-CN" sz="2000" kern="0" dirty="0">
                <a:solidFill>
                  <a:srgbClr val="CC00CC"/>
                </a:solidFill>
                <a:sym typeface="Wingdings" pitchFamily="2" charset="2"/>
              </a:rPr>
              <a:t> </a:t>
            </a:r>
            <a:endParaRPr lang="en-US" altLang="zh-CN" sz="2000" kern="0" dirty="0">
              <a:solidFill>
                <a:srgbClr val="0033CC"/>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mn-lt"/>
              <a:sym typeface="Wingdings" pitchFamily="2" charset="2"/>
            </a:endParaRPr>
          </a:p>
          <a:p>
            <a:pPr marL="742950" lvl="1" indent="-285750" eaLnBrk="1" hangingPunct="1">
              <a:spcBef>
                <a:spcPct val="20000"/>
              </a:spcBef>
              <a:buClr>
                <a:srgbClr val="000000"/>
              </a:buClr>
              <a:defRPr/>
            </a:pPr>
            <a:endParaRPr lang="en-US" altLang="zh-CN" sz="2000" kern="0" dirty="0">
              <a:solidFill>
                <a:srgbClr val="0033CC"/>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800"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11" name="Rectangle 3"/>
          <p:cNvSpPr txBox="1">
            <a:spLocks noChangeArrowheads="1"/>
          </p:cNvSpPr>
          <p:nvPr/>
        </p:nvSpPr>
        <p:spPr bwMode="auto">
          <a:xfrm>
            <a:off x="-6350" y="4114800"/>
            <a:ext cx="8921750" cy="2209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mn-lt"/>
                <a:sym typeface="Wingdings" pitchFamily="2" charset="2"/>
              </a:rPr>
              <a:t>Challenges</a:t>
            </a:r>
            <a:r>
              <a:rPr lang="en-US" altLang="zh-CN" sz="2000" b="1" kern="0" dirty="0">
                <a:solidFill>
                  <a:srgbClr val="000000"/>
                </a:solidFill>
                <a:latin typeface="+mn-lt"/>
                <a:sym typeface="Wingdings" pitchFamily="2" charset="2"/>
              </a:rPr>
              <a:t> </a:t>
            </a:r>
            <a:r>
              <a:rPr lang="en-US" altLang="zh-CN" sz="2000" kern="0" dirty="0">
                <a:solidFill>
                  <a:srgbClr val="CC00CC"/>
                </a:solidFill>
                <a:sym typeface="Wingdings" pitchFamily="2" charset="2"/>
              </a:rPr>
              <a:t>[Rusek’13]</a:t>
            </a:r>
            <a:endParaRPr lang="en-US" altLang="zh-CN" kern="0" dirty="0">
              <a:solidFill>
                <a:srgbClr val="CC00CC"/>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n-lt"/>
                <a:sym typeface="Wingdings" pitchFamily="2" charset="2"/>
              </a:rPr>
              <a:t>Efficient pilot pattern design under pilot contamination</a:t>
            </a:r>
            <a:endParaRPr lang="en-US" altLang="zh-CN" sz="2000" kern="0" dirty="0">
              <a:solidFill>
                <a:srgbClr val="000000"/>
              </a:solidFill>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n-lt"/>
                <a:sym typeface="Wingdings" pitchFamily="2" charset="2"/>
              </a:rPr>
              <a:t>Reliable channel estimation and channel feedback</a:t>
            </a:r>
          </a:p>
          <a:p>
            <a:pPr marL="742950" lvl="1" indent="-285750" eaLnBrk="1" hangingPunct="1">
              <a:spcBef>
                <a:spcPct val="20000"/>
              </a:spcBef>
              <a:buClr>
                <a:srgbClr val="000000"/>
              </a:buClr>
              <a:buFontTx/>
              <a:buChar char="–"/>
              <a:defRPr/>
            </a:pPr>
            <a:r>
              <a:rPr lang="en-US" altLang="zh-CN" sz="2000" kern="0" dirty="0" smtClean="0">
                <a:solidFill>
                  <a:srgbClr val="0033CC"/>
                </a:solidFill>
                <a:latin typeface="+mn-lt"/>
                <a:sym typeface="Wingdings" pitchFamily="2" charset="2"/>
              </a:rPr>
              <a:t>Low-complexity </a:t>
            </a:r>
            <a:r>
              <a:rPr lang="en-US" altLang="zh-CN" sz="2000" kern="0" dirty="0">
                <a:solidFill>
                  <a:srgbClr val="0033CC"/>
                </a:solidFill>
                <a:latin typeface="+mn-lt"/>
                <a:sym typeface="Wingdings" pitchFamily="2" charset="2"/>
              </a:rPr>
              <a:t>capacity-approaching </a:t>
            </a:r>
            <a:r>
              <a:rPr lang="en-US" altLang="zh-CN" sz="2000" kern="0" dirty="0" err="1" smtClean="0">
                <a:solidFill>
                  <a:srgbClr val="0033CC"/>
                </a:solidFill>
                <a:latin typeface="+mn-lt"/>
                <a:sym typeface="Wingdings" pitchFamily="2" charset="2"/>
              </a:rPr>
              <a:t>precoding</a:t>
            </a: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13" name="TextBox 18"/>
          <p:cNvSpPr txBox="1">
            <a:spLocks noChangeArrowheads="1"/>
          </p:cNvSpPr>
          <p:nvPr/>
        </p:nvSpPr>
        <p:spPr bwMode="auto">
          <a:xfrm>
            <a:off x="685800" y="5943600"/>
            <a:ext cx="7772400" cy="584775"/>
          </a:xfrm>
          <a:prstGeom prst="rect">
            <a:avLst/>
          </a:prstGeom>
          <a:noFill/>
          <a:ln w="9525">
            <a:solidFill>
              <a:schemeClr val="bg1"/>
            </a:solidFill>
            <a:miter lim="800000"/>
            <a:headEnd/>
            <a:tailEnd/>
          </a:ln>
        </p:spPr>
        <p:txBody>
          <a:bodyPr wrap="square">
            <a:spAutoFit/>
          </a:bodyPr>
          <a:lstStyle/>
          <a:p>
            <a:pPr algn="just">
              <a:buFont typeface="Arial" charset="0"/>
              <a:buNone/>
            </a:pPr>
            <a:r>
              <a:rPr lang="en-US" altLang="zh-CN" sz="1600" dirty="0" smtClean="0">
                <a:solidFill>
                  <a:srgbClr val="CC00CC"/>
                </a:solidFill>
              </a:rPr>
              <a:t>[1] F</a:t>
            </a:r>
            <a:r>
              <a:rPr lang="en-US" altLang="zh-CN" sz="1600" dirty="0">
                <a:solidFill>
                  <a:srgbClr val="CC00CC"/>
                </a:solidFill>
              </a:rPr>
              <a:t>. </a:t>
            </a:r>
            <a:r>
              <a:rPr lang="en-US" altLang="zh-CN" sz="1600" dirty="0" err="1">
                <a:solidFill>
                  <a:srgbClr val="CC00CC"/>
                </a:solidFill>
              </a:rPr>
              <a:t>Rusek</a:t>
            </a:r>
            <a:r>
              <a:rPr lang="en-US" altLang="zh-CN" sz="1600" dirty="0">
                <a:solidFill>
                  <a:srgbClr val="CC00CC"/>
                </a:solidFill>
              </a:rPr>
              <a:t>, etc, “Scaling up MIMO: Opportunities and Challenges with Very Large Arrays</a:t>
            </a:r>
            <a:r>
              <a:rPr lang="en-US" altLang="zh-CN" sz="1600" dirty="0" smtClean="0">
                <a:solidFill>
                  <a:srgbClr val="CC00CC"/>
                </a:solidFill>
              </a:rPr>
              <a:t>”, </a:t>
            </a:r>
            <a:r>
              <a:rPr lang="en-US" altLang="zh-CN" sz="1600" i="1" dirty="0" smtClean="0">
                <a:solidFill>
                  <a:srgbClr val="CC00CC"/>
                </a:solidFill>
              </a:rPr>
              <a:t>IEEE </a:t>
            </a:r>
            <a:r>
              <a:rPr lang="en-US" altLang="zh-CN" sz="1600" i="1" dirty="0">
                <a:solidFill>
                  <a:srgbClr val="CC00CC"/>
                </a:solidFill>
              </a:rPr>
              <a:t>Signal Processing Magazine</a:t>
            </a:r>
            <a:r>
              <a:rPr lang="en-US" altLang="zh-CN" sz="1600" dirty="0">
                <a:solidFill>
                  <a:srgbClr val="CC00CC"/>
                </a:solidFill>
              </a:rPr>
              <a:t>, vol. 30, no. 1, pp. 40-60, Feb. </a:t>
            </a:r>
            <a:r>
              <a:rPr lang="en-US" altLang="zh-CN" sz="1600" dirty="0" smtClean="0">
                <a:solidFill>
                  <a:srgbClr val="CC00CC"/>
                </a:solidFill>
              </a:rPr>
              <a:t>2013.</a:t>
            </a:r>
            <a:endParaRPr lang="en-SG" altLang="en-US" sz="1600" dirty="0">
              <a:solidFill>
                <a:srgbClr val="CC00CC"/>
              </a:solidFill>
            </a:endParaRPr>
          </a:p>
        </p:txBody>
      </p:sp>
      <p:graphicFrame>
        <p:nvGraphicFramePr>
          <p:cNvPr id="14" name="对象 13"/>
          <p:cNvGraphicFramePr>
            <a:graphicFrameLocks noChangeAspect="1"/>
          </p:cNvGraphicFramePr>
          <p:nvPr/>
        </p:nvGraphicFramePr>
        <p:xfrm>
          <a:off x="4800600" y="1225625"/>
          <a:ext cx="4267200" cy="3193975"/>
        </p:xfrm>
        <a:graphic>
          <a:graphicData uri="http://schemas.openxmlformats.org/presentationml/2006/ole">
            <p:oleObj spid="_x0000_s28681" name="Visio" r:id="rId4" imgW="3412626" imgH="2800622" progId="Visio.Drawing.11">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CN" sz="3000" dirty="0" err="1" smtClean="0">
                <a:ea typeface="宋体" pitchFamily="2" charset="-122"/>
              </a:rPr>
              <a:t>Precoding</a:t>
            </a:r>
            <a:r>
              <a:rPr lang="en-US" altLang="zh-CN" sz="3000" dirty="0" smtClean="0">
                <a:ea typeface="宋体" pitchFamily="2" charset="-122"/>
              </a:rPr>
              <a:t> schemes: linear vs. nonlinear</a:t>
            </a:r>
            <a:endParaRPr lang="zh-CN" altLang="en-US" sz="3000" dirty="0" smtClean="0">
              <a:ea typeface="宋体" pitchFamily="2" charset="-122"/>
            </a:endParaRPr>
          </a:p>
        </p:txBody>
      </p:sp>
      <p:sp>
        <p:nvSpPr>
          <p:cNvPr id="1028" name="Rectangle 3"/>
          <p:cNvSpPr>
            <a:spLocks noGrp="1" noChangeArrowheads="1"/>
          </p:cNvSpPr>
          <p:nvPr>
            <p:ph type="body" idx="1"/>
          </p:nvPr>
        </p:nvSpPr>
        <p:spPr>
          <a:xfrm>
            <a:off x="0" y="1371600"/>
            <a:ext cx="8921750" cy="1219200"/>
          </a:xfrm>
        </p:spPr>
        <p:txBody>
          <a:bodyPr/>
          <a:lstStyle/>
          <a:p>
            <a:pPr eaLnBrk="1" hangingPunct="1"/>
            <a:r>
              <a:rPr lang="en-US" altLang="zh-CN" sz="2400" b="1" dirty="0" smtClean="0">
                <a:ea typeface="宋体" pitchFamily="2" charset="-122"/>
                <a:sym typeface="Wingdings" pitchFamily="2" charset="2"/>
              </a:rPr>
              <a:t>Nonlinear </a:t>
            </a:r>
            <a:r>
              <a:rPr lang="en-US" altLang="zh-CN" sz="2400" b="1" dirty="0" err="1" smtClean="0">
                <a:ea typeface="宋体" pitchFamily="2" charset="-122"/>
                <a:sym typeface="Wingdings" pitchFamily="2" charset="2"/>
              </a:rPr>
              <a:t>precoding</a:t>
            </a:r>
            <a:r>
              <a:rPr lang="en-US" altLang="zh-CN" sz="2400" b="1" dirty="0" smtClean="0">
                <a:ea typeface="宋体" pitchFamily="2" charset="-122"/>
                <a:sym typeface="Wingdings" pitchFamily="2" charset="2"/>
              </a:rPr>
              <a:t> (DPC) </a:t>
            </a:r>
            <a:endParaRPr lang="en-US" altLang="zh-CN" sz="2400" dirty="0" smtClean="0">
              <a:solidFill>
                <a:srgbClr val="CC00CC"/>
              </a:solidFill>
              <a:ea typeface="宋体" pitchFamily="2" charset="-122"/>
              <a:sym typeface="Wingdings" pitchFamily="2" charset="2"/>
            </a:endParaRPr>
          </a:p>
          <a:p>
            <a:pPr lvl="1" eaLnBrk="1" hangingPunct="1"/>
            <a:r>
              <a:rPr lang="en-US" altLang="zh-CN" sz="2000" dirty="0" smtClean="0">
                <a:ea typeface="宋体" charset="-122"/>
              </a:rPr>
              <a:t>Eliminate</a:t>
            </a:r>
            <a:r>
              <a:rPr lang="en-US" altLang="zh-CN" sz="2000" dirty="0" smtClean="0">
                <a:ea typeface="宋体" pitchFamily="2" charset="-122"/>
                <a:sym typeface="Wingdings" pitchFamily="2" charset="2"/>
              </a:rPr>
              <a:t> interferences by </a:t>
            </a:r>
            <a:r>
              <a:rPr lang="en-US" altLang="zh-CN" sz="2000" dirty="0" smtClean="0">
                <a:solidFill>
                  <a:srgbClr val="FF0000"/>
                </a:solidFill>
                <a:ea typeface="宋体" pitchFamily="2" charset="-122"/>
                <a:sym typeface="Wingdings" pitchFamily="2" charset="2"/>
              </a:rPr>
              <a:t>successive </a:t>
            </a:r>
            <a:r>
              <a:rPr lang="en-US" altLang="zh-CN" sz="2000" dirty="0" smtClean="0">
                <a:ea typeface="宋体" pitchFamily="2" charset="-122"/>
                <a:sym typeface="Wingdings" pitchFamily="2" charset="2"/>
              </a:rPr>
              <a:t>encoding and decoding</a:t>
            </a:r>
          </a:p>
          <a:p>
            <a:pPr lvl="1" eaLnBrk="1" hangingPunct="1"/>
            <a:r>
              <a:rPr lang="en-US" altLang="zh-CN" sz="2000" dirty="0" smtClean="0">
                <a:solidFill>
                  <a:srgbClr val="FF0000"/>
                </a:solidFill>
                <a:ea typeface="宋体" pitchFamily="2" charset="-122"/>
                <a:sym typeface="Wingdings" pitchFamily="2" charset="2"/>
              </a:rPr>
              <a:t>Optimal</a:t>
            </a:r>
            <a:r>
              <a:rPr lang="en-US" altLang="zh-CN" sz="2000" dirty="0" smtClean="0">
                <a:ea typeface="宋体" pitchFamily="2" charset="-122"/>
                <a:sym typeface="Wingdings" pitchFamily="2" charset="2"/>
              </a:rPr>
              <a:t> but prohibitively high complexity for large-scale MIMO </a:t>
            </a:r>
          </a:p>
          <a:p>
            <a:pPr lvl="1" eaLnBrk="1" hangingPunct="1">
              <a:buNone/>
            </a:pPr>
            <a:endParaRPr lang="en-US" altLang="zh-CN" sz="2000" dirty="0" smtClean="0">
              <a:solidFill>
                <a:srgbClr val="0033CC"/>
              </a:solidFill>
              <a:ea typeface="宋体" pitchFamily="2" charset="-122"/>
              <a:sym typeface="Wingdings" pitchFamily="2" charset="2"/>
            </a:endParaRPr>
          </a:p>
        </p:txBody>
      </p:sp>
      <p:sp>
        <p:nvSpPr>
          <p:cNvPr id="5" name="Rectangle 3"/>
          <p:cNvSpPr txBox="1">
            <a:spLocks noChangeArrowheads="1"/>
          </p:cNvSpPr>
          <p:nvPr/>
        </p:nvSpPr>
        <p:spPr bwMode="auto">
          <a:xfrm>
            <a:off x="0" y="2971800"/>
            <a:ext cx="4724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80000"/>
              </a:lnSpc>
              <a:spcBef>
                <a:spcPct val="20000"/>
              </a:spcBef>
              <a:spcAft>
                <a:spcPct val="0"/>
              </a:spcAft>
              <a:buClr>
                <a:srgbClr val="000000"/>
              </a:buClr>
              <a:buSzTx/>
              <a:buFont typeface="Wingdings" pitchFamily="2" charset="2"/>
              <a:buChar char="l"/>
              <a:tabLst/>
              <a:defRPr/>
            </a:pPr>
            <a:r>
              <a:rPr kumimoji="0" lang="en-US" altLang="zh-CN" sz="2400" b="1" i="0" u="none" strike="noStrike" kern="0" cap="none" spc="0" normalizeH="0" baseline="0" noProof="0" dirty="0" smtClean="0">
                <a:ln>
                  <a:noFill/>
                </a:ln>
                <a:solidFill>
                  <a:srgbClr val="000000"/>
                </a:solidFill>
                <a:effectLst/>
                <a:uLnTx/>
                <a:uFillTx/>
                <a:latin typeface="+mn-lt"/>
                <a:ea typeface="宋体" charset="-122"/>
                <a:cs typeface="+mn-cs"/>
              </a:rPr>
              <a:t>Linear </a:t>
            </a:r>
            <a:r>
              <a:rPr kumimoji="0" lang="en-US" altLang="zh-CN" sz="2400" b="1" i="0" u="none" strike="noStrike" kern="0" cap="none" spc="0" normalizeH="0" baseline="0" noProof="0" dirty="0" err="1" smtClean="0">
                <a:ln>
                  <a:noFill/>
                </a:ln>
                <a:solidFill>
                  <a:srgbClr val="000000"/>
                </a:solidFill>
                <a:effectLst/>
                <a:uLnTx/>
                <a:uFillTx/>
                <a:latin typeface="+mn-lt"/>
                <a:ea typeface="宋体" charset="-122"/>
                <a:cs typeface="+mn-cs"/>
              </a:rPr>
              <a:t>precoding</a:t>
            </a:r>
            <a:endParaRPr kumimoji="0" lang="zh-CN" altLang="en-US" sz="2000" b="0" i="0" u="none" strike="noStrike" kern="0" cap="none" spc="0" normalizeH="0" baseline="0" noProof="0" dirty="0" smtClean="0">
              <a:ln>
                <a:noFill/>
              </a:ln>
              <a:solidFill>
                <a:srgbClr val="000000"/>
              </a:solidFill>
              <a:effectLst/>
              <a:uLnTx/>
              <a:uFillTx/>
              <a:latin typeface="+mn-lt"/>
              <a:ea typeface="宋体" charset="-122"/>
              <a:cs typeface="+mn-cs"/>
            </a:endParaRPr>
          </a:p>
          <a:p>
            <a:pPr marL="742950" marR="0" lvl="1" indent="-285750" defTabSz="914400" rtl="0" eaLnBrk="1" fontAlgn="base" latinLnBrk="0" hangingPunct="1">
              <a:spcBef>
                <a:spcPct val="20000"/>
              </a:spcBef>
              <a:spcAft>
                <a:spcPct val="0"/>
              </a:spcAft>
              <a:buClr>
                <a:srgbClr val="000000"/>
              </a:buClr>
              <a:buSzTx/>
              <a:buFontTx/>
              <a:buChar char="–"/>
              <a:tabLst/>
              <a:defRPr/>
            </a:pPr>
            <a:r>
              <a:rPr kumimoji="0" lang="en-US" altLang="zh-CN" sz="2000" b="0" i="0" u="none" strike="noStrike" kern="0" cap="none" spc="0" normalizeH="0" baseline="0" noProof="0" dirty="0" smtClean="0">
                <a:ln>
                  <a:noFill/>
                </a:ln>
                <a:solidFill>
                  <a:srgbClr val="000000"/>
                </a:solidFill>
                <a:effectLst/>
                <a:uLnTx/>
                <a:uFillTx/>
                <a:latin typeface="+mn-lt"/>
                <a:ea typeface="宋体" charset="-122"/>
              </a:rPr>
              <a:t>Eliminate interferences by </a:t>
            </a:r>
            <a:r>
              <a:rPr kumimoji="0" lang="en-US" altLang="zh-CN" sz="2000" b="0" i="0" u="none" strike="noStrike" kern="0" cap="none" spc="0" normalizeH="0" baseline="0" noProof="0" dirty="0" smtClean="0">
                <a:ln>
                  <a:noFill/>
                </a:ln>
                <a:solidFill>
                  <a:srgbClr val="FF0000"/>
                </a:solidFill>
                <a:effectLst/>
                <a:uLnTx/>
                <a:uFillTx/>
                <a:latin typeface="+mn-lt"/>
                <a:ea typeface="宋体" charset="-122"/>
              </a:rPr>
              <a:t>linear</a:t>
            </a:r>
            <a:r>
              <a:rPr kumimoji="0" lang="en-US" altLang="zh-CN" sz="2000" b="0" i="0" u="none" strike="noStrike" kern="0" cap="none" spc="0" normalizeH="0" baseline="0" noProof="0" dirty="0" smtClean="0">
                <a:ln>
                  <a:noFill/>
                </a:ln>
                <a:solidFill>
                  <a:srgbClr val="000000"/>
                </a:solidFill>
                <a:effectLst/>
                <a:uLnTx/>
                <a:uFillTx/>
                <a:latin typeface="+mn-lt"/>
                <a:ea typeface="宋体" charset="-122"/>
              </a:rPr>
              <a:t> </a:t>
            </a:r>
            <a:r>
              <a:rPr kumimoji="0" lang="en-US" altLang="zh-CN" sz="2000" b="0" i="0" u="none" strike="noStrike" kern="0" cap="none" spc="0" normalizeH="0" baseline="0" noProof="0" dirty="0" err="1" smtClean="0">
                <a:ln>
                  <a:noFill/>
                </a:ln>
                <a:solidFill>
                  <a:srgbClr val="000000"/>
                </a:solidFill>
                <a:effectLst/>
                <a:uLnTx/>
                <a:uFillTx/>
                <a:latin typeface="+mn-lt"/>
                <a:ea typeface="宋体" charset="-122"/>
              </a:rPr>
              <a:t>precoding</a:t>
            </a:r>
            <a:r>
              <a:rPr kumimoji="0" lang="en-US" altLang="zh-CN" sz="2000" b="0" i="0" u="none" strike="noStrike" kern="0" cap="none" spc="0" normalizeH="0" baseline="0" noProof="0" dirty="0" smtClean="0">
                <a:ln>
                  <a:noFill/>
                </a:ln>
                <a:solidFill>
                  <a:srgbClr val="000000"/>
                </a:solidFill>
                <a:effectLst/>
                <a:uLnTx/>
                <a:uFillTx/>
                <a:latin typeface="+mn-lt"/>
                <a:ea typeface="宋体" charset="-122"/>
              </a:rPr>
              <a:t> matrix</a:t>
            </a:r>
          </a:p>
          <a:p>
            <a:pPr marL="742950" marR="0" lvl="1" indent="-285750" defTabSz="914400" rtl="0" eaLnBrk="1" fontAlgn="base" latinLnBrk="0" hangingPunct="1">
              <a:spcBef>
                <a:spcPct val="20000"/>
              </a:spcBef>
              <a:spcAft>
                <a:spcPct val="0"/>
              </a:spcAft>
              <a:buClr>
                <a:srgbClr val="000000"/>
              </a:buClr>
              <a:buSzTx/>
              <a:buFontTx/>
              <a:buChar char="–"/>
              <a:tabLst/>
              <a:defRPr/>
            </a:pPr>
            <a:r>
              <a:rPr kumimoji="0" lang="en-US" altLang="zh-CN" sz="2000" b="0" i="0" u="none" strike="noStrike" kern="0" cap="none" spc="0" normalizeH="0" baseline="0" noProof="0" dirty="0" smtClean="0">
                <a:ln>
                  <a:noFill/>
                </a:ln>
                <a:solidFill>
                  <a:srgbClr val="FF0000"/>
                </a:solidFill>
                <a:effectLst/>
                <a:uLnTx/>
                <a:uFillTx/>
                <a:latin typeface="+mn-lt"/>
                <a:ea typeface="宋体" charset="-122"/>
              </a:rPr>
              <a:t>Low complexity </a:t>
            </a:r>
            <a:r>
              <a:rPr kumimoji="0" lang="en-US" altLang="zh-CN" sz="2000" b="0" i="0" u="none" strike="noStrike" kern="0" cap="none" spc="0" normalizeH="0" baseline="0" noProof="0" dirty="0" smtClean="0">
                <a:ln>
                  <a:noFill/>
                </a:ln>
                <a:solidFill>
                  <a:srgbClr val="000000"/>
                </a:solidFill>
                <a:effectLst/>
                <a:uLnTx/>
                <a:uFillTx/>
                <a:latin typeface="+mn-lt"/>
                <a:ea typeface="宋体" charset="-122"/>
              </a:rPr>
              <a:t>compared</a:t>
            </a:r>
            <a:r>
              <a:rPr kumimoji="0" lang="en-US" altLang="zh-CN" sz="2000" b="0" i="0" u="none" strike="noStrike" kern="0" cap="none" spc="0" normalizeH="0" noProof="0" dirty="0" smtClean="0">
                <a:ln>
                  <a:noFill/>
                </a:ln>
                <a:solidFill>
                  <a:srgbClr val="000000"/>
                </a:solidFill>
                <a:effectLst/>
                <a:uLnTx/>
                <a:uFillTx/>
                <a:latin typeface="+mn-lt"/>
                <a:ea typeface="宋体" charset="-122"/>
              </a:rPr>
              <a:t> to nonlinear schemes</a:t>
            </a:r>
            <a:endParaRPr kumimoji="0" lang="en-US" altLang="zh-CN" sz="2000" b="0" i="0" u="none" strike="noStrike" kern="0" cap="none" spc="0" normalizeH="0" baseline="0" noProof="0" dirty="0" smtClean="0">
              <a:ln>
                <a:noFill/>
              </a:ln>
              <a:solidFill>
                <a:srgbClr val="000000"/>
              </a:solidFill>
              <a:effectLst/>
              <a:uLnTx/>
              <a:uFillTx/>
              <a:latin typeface="+mn-lt"/>
              <a:ea typeface="宋体" charset="-122"/>
            </a:endParaRPr>
          </a:p>
          <a:p>
            <a:pPr marL="742950" marR="0" lvl="1" indent="-285750" defTabSz="914400" rtl="0" eaLnBrk="1" fontAlgn="base" latinLnBrk="0" hangingPunct="1">
              <a:spcBef>
                <a:spcPct val="20000"/>
              </a:spcBef>
              <a:spcAft>
                <a:spcPct val="0"/>
              </a:spcAft>
              <a:buClr>
                <a:srgbClr val="000000"/>
              </a:buClr>
              <a:buSzTx/>
              <a:buFontTx/>
              <a:buChar char="–"/>
              <a:tabLst/>
              <a:defRPr/>
            </a:pPr>
            <a:r>
              <a:rPr kumimoji="0" lang="en-US" altLang="zh-CN" sz="2000" b="0" i="0" u="none" strike="noStrike" kern="0" cap="none" spc="0" normalizeH="0" baseline="0" noProof="0" dirty="0" smtClean="0">
                <a:ln>
                  <a:noFill/>
                </a:ln>
                <a:solidFill>
                  <a:srgbClr val="FF0000"/>
                </a:solidFill>
                <a:effectLst/>
                <a:uLnTx/>
                <a:uFillTx/>
                <a:latin typeface="+mn-lt"/>
                <a:ea typeface="宋体" charset="-122"/>
              </a:rPr>
              <a:t>Near optimal </a:t>
            </a:r>
            <a:r>
              <a:rPr kumimoji="0" lang="en-US" altLang="zh-CN" sz="2000" b="0" i="0" u="none" strike="noStrike" kern="0" cap="none" spc="0" normalizeH="0" baseline="0" noProof="0" dirty="0" smtClean="0">
                <a:ln>
                  <a:noFill/>
                </a:ln>
                <a:solidFill>
                  <a:srgbClr val="000000"/>
                </a:solidFill>
                <a:effectLst/>
                <a:uLnTx/>
                <a:uFillTx/>
                <a:latin typeface="+mn-lt"/>
                <a:ea typeface="宋体" charset="-122"/>
              </a:rPr>
              <a:t>when                (4 times or more)</a:t>
            </a:r>
          </a:p>
          <a:p>
            <a:pPr marL="742950" marR="0" lvl="1" indent="-285750" defTabSz="914400" rtl="0" eaLnBrk="1" fontAlgn="base" latinLnBrk="0" hangingPunct="1">
              <a:lnSpc>
                <a:spcPct val="80000"/>
              </a:lnSpc>
              <a:spcBef>
                <a:spcPct val="20000"/>
              </a:spcBef>
              <a:spcAft>
                <a:spcPct val="0"/>
              </a:spcAft>
              <a:buClr>
                <a:srgbClr val="000000"/>
              </a:buClr>
              <a:buSzTx/>
              <a:buFontTx/>
              <a:buChar char="–"/>
              <a:tabLst/>
              <a:defRPr/>
            </a:pPr>
            <a:endParaRPr kumimoji="0" lang="en-US" altLang="zh-CN" sz="800" b="1" i="0" u="none" strike="noStrike" kern="0" cap="none" spc="0" normalizeH="0" baseline="0" noProof="0" dirty="0" smtClean="0">
              <a:ln>
                <a:noFill/>
              </a:ln>
              <a:solidFill>
                <a:srgbClr val="0033CC"/>
              </a:solidFill>
              <a:effectLst/>
              <a:uLnTx/>
              <a:uFillTx/>
              <a:latin typeface="+mn-lt"/>
              <a:ea typeface="宋体" charset="-122"/>
            </a:endParaRPr>
          </a:p>
        </p:txBody>
      </p:sp>
      <p:pic>
        <p:nvPicPr>
          <p:cNvPr id="6" name="Picture 6"/>
          <p:cNvPicPr>
            <a:picLocks noChangeAspect="1" noChangeArrowheads="1"/>
          </p:cNvPicPr>
          <p:nvPr/>
        </p:nvPicPr>
        <p:blipFill>
          <a:blip r:embed="rId4" cstate="print"/>
          <a:srcRect/>
          <a:stretch>
            <a:fillRect/>
          </a:stretch>
        </p:blipFill>
        <p:spPr bwMode="auto">
          <a:xfrm>
            <a:off x="4953000" y="2667000"/>
            <a:ext cx="4018052" cy="3124200"/>
          </a:xfrm>
          <a:prstGeom prst="rect">
            <a:avLst/>
          </a:prstGeom>
          <a:noFill/>
          <a:ln w="9525">
            <a:noFill/>
            <a:miter lim="800000"/>
            <a:headEnd/>
            <a:tailEnd/>
          </a:ln>
        </p:spPr>
      </p:pic>
      <p:sp>
        <p:nvSpPr>
          <p:cNvPr id="7" name="TextBox 1"/>
          <p:cNvSpPr txBox="1">
            <a:spLocks noChangeArrowheads="1"/>
          </p:cNvSpPr>
          <p:nvPr/>
        </p:nvSpPr>
        <p:spPr bwMode="auto">
          <a:xfrm>
            <a:off x="949960" y="5980073"/>
            <a:ext cx="7239000" cy="430887"/>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eaLnBrk="1" hangingPunct="1">
              <a:defRPr/>
            </a:pPr>
            <a:r>
              <a:rPr lang="en-US" altLang="zh-CN" sz="2200" dirty="0" smtClean="0">
                <a:solidFill>
                  <a:srgbClr val="FFFF00"/>
                </a:solidFill>
              </a:rPr>
              <a:t>Linear </a:t>
            </a:r>
            <a:r>
              <a:rPr lang="en-US" altLang="zh-CN" sz="2200" dirty="0" err="1" smtClean="0">
                <a:solidFill>
                  <a:srgbClr val="FFFF00"/>
                </a:solidFill>
              </a:rPr>
              <a:t>precoding</a:t>
            </a:r>
            <a:r>
              <a:rPr lang="en-US" altLang="zh-CN" sz="2200" dirty="0" smtClean="0">
                <a:solidFill>
                  <a:srgbClr val="FFFF00"/>
                </a:solidFill>
              </a:rPr>
              <a:t> </a:t>
            </a:r>
            <a:r>
              <a:rPr lang="en-US" altLang="zh-CN" sz="2200" dirty="0" smtClean="0">
                <a:solidFill>
                  <a:schemeClr val="bg1"/>
                </a:solidFill>
              </a:rPr>
              <a:t>is more attractive for large-scale MIMO!</a:t>
            </a:r>
            <a:endParaRPr lang="zh-CN" altLang="en-US" sz="2200" dirty="0">
              <a:solidFill>
                <a:schemeClr val="bg1"/>
              </a:solidFill>
            </a:endParaRPr>
          </a:p>
        </p:txBody>
      </p:sp>
      <p:graphicFrame>
        <p:nvGraphicFramePr>
          <p:cNvPr id="1029" name="Object 7"/>
          <p:cNvGraphicFramePr>
            <a:graphicFrameLocks noChangeAspect="1"/>
          </p:cNvGraphicFramePr>
          <p:nvPr/>
        </p:nvGraphicFramePr>
        <p:xfrm>
          <a:off x="2971800" y="4699000"/>
          <a:ext cx="1060450" cy="355600"/>
        </p:xfrm>
        <a:graphic>
          <a:graphicData uri="http://schemas.openxmlformats.org/presentationml/2006/ole">
            <p:oleObj spid="_x0000_s1029" name="Equation" r:id="rId5" imgW="457200" imgH="152280" progId="Equation.DSMT4">
              <p:embed/>
            </p:oleObj>
          </a:graphicData>
        </a:graphic>
      </p:graphicFrame>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228600"/>
            <a:ext cx="8763000" cy="685800"/>
          </a:xfrm>
          <a:prstGeom prst="rect">
            <a:avLst/>
          </a:prstGeom>
          <a:noFill/>
          <a:ln w="9525">
            <a:noFill/>
            <a:miter lim="800000"/>
            <a:headEnd/>
            <a:tailEnd/>
          </a:ln>
        </p:spPr>
        <p:txBody>
          <a:bodyPr anchor="b"/>
          <a:lstStyle/>
          <a:p>
            <a:pPr eaLnBrk="1" hangingPunct="1">
              <a:lnSpc>
                <a:spcPct val="90000"/>
              </a:lnSpc>
              <a:defRPr/>
            </a:pPr>
            <a:r>
              <a:rPr lang="en-US" altLang="zh-CN" sz="3200" b="1" kern="0" dirty="0">
                <a:solidFill>
                  <a:srgbClr val="003399"/>
                </a:solidFill>
                <a:latin typeface="+mj-lt"/>
                <a:cs typeface="+mj-cs"/>
              </a:rPr>
              <a:t>Classical linear ZF precoding</a:t>
            </a:r>
          </a:p>
        </p:txBody>
      </p:sp>
      <p:sp>
        <p:nvSpPr>
          <p:cNvPr id="3" name="Rectangle 3"/>
          <p:cNvSpPr txBox="1">
            <a:spLocks noChangeArrowheads="1"/>
          </p:cNvSpPr>
          <p:nvPr/>
        </p:nvSpPr>
        <p:spPr bwMode="auto">
          <a:xfrm>
            <a:off x="0" y="1143000"/>
            <a:ext cx="8991600" cy="2057400"/>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Char char="l"/>
              <a:defRPr/>
            </a:pPr>
            <a:r>
              <a:rPr lang="en-US" altLang="zh-CN" b="1" kern="0" dirty="0">
                <a:solidFill>
                  <a:srgbClr val="000000"/>
                </a:solidFill>
                <a:latin typeface="+mn-lt"/>
                <a:ea typeface="宋体" charset="-122"/>
              </a:rPr>
              <a:t>ZF precoding</a:t>
            </a:r>
            <a:endParaRPr lang="zh-CN" altLang="en-US"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buFontTx/>
              <a:buChar char="–"/>
              <a:defRPr/>
            </a:pPr>
            <a:r>
              <a:rPr lang="en-US" altLang="zh-CN" sz="2000" kern="0" dirty="0">
                <a:solidFill>
                  <a:srgbClr val="000000"/>
                </a:solidFill>
                <a:latin typeface="+mn-lt"/>
                <a:ea typeface="宋体" charset="-122"/>
              </a:rPr>
              <a:t>Precoding matrix</a:t>
            </a:r>
          </a:p>
          <a:p>
            <a:pPr marL="742950" lvl="1" indent="-285750" eaLnBrk="1" hangingPunct="1">
              <a:lnSpc>
                <a:spcPct val="80000"/>
              </a:lnSpc>
              <a:spcBef>
                <a:spcPct val="20000"/>
              </a:spcBef>
              <a:buClr>
                <a:srgbClr val="000000"/>
              </a:buClr>
              <a:defRPr/>
            </a:pPr>
            <a:r>
              <a:rPr lang="en-US" altLang="zh-CN" sz="2000" kern="0" dirty="0">
                <a:solidFill>
                  <a:srgbClr val="000000"/>
                </a:solidFill>
                <a:ea typeface="宋体" charset="-122"/>
              </a:rPr>
              <a:t>       </a:t>
            </a: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buFontTx/>
              <a:buChar char="–"/>
              <a:defRPr/>
            </a:pPr>
            <a:r>
              <a:rPr lang="en-US" altLang="zh-CN" sz="2000" kern="0" dirty="0">
                <a:solidFill>
                  <a:srgbClr val="000000"/>
                </a:solidFill>
                <a:latin typeface="+mn-lt"/>
                <a:ea typeface="宋体" charset="-122"/>
              </a:rPr>
              <a:t>Transmitted signal vector after precoding</a:t>
            </a:r>
          </a:p>
          <a:p>
            <a:pPr marL="742950" lvl="1" indent="-285750" eaLnBrk="1" hangingPunct="1">
              <a:lnSpc>
                <a:spcPct val="80000"/>
              </a:lnSpc>
              <a:spcBef>
                <a:spcPct val="20000"/>
              </a:spcBef>
              <a:buClr>
                <a:srgbClr val="000000"/>
              </a:buClr>
              <a:buFontTx/>
              <a:buChar char="–"/>
              <a:defRPr/>
            </a:pP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defRPr/>
            </a:pP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defRPr/>
            </a:pPr>
            <a:r>
              <a:rPr lang="en-US" altLang="zh-CN" sz="2000" kern="0" dirty="0">
                <a:solidFill>
                  <a:srgbClr val="000000"/>
                </a:solidFill>
                <a:latin typeface="+mn-lt"/>
                <a:ea typeface="宋体" charset="-122"/>
              </a:rPr>
              <a:t>                              </a:t>
            </a:r>
          </a:p>
          <a:p>
            <a:pPr marL="742950" lvl="1" indent="-285750" eaLnBrk="1" hangingPunct="1">
              <a:lnSpc>
                <a:spcPct val="80000"/>
              </a:lnSpc>
              <a:spcBef>
                <a:spcPct val="20000"/>
              </a:spcBef>
              <a:buClr>
                <a:srgbClr val="000000"/>
              </a:buClr>
              <a:buFontTx/>
              <a:buChar char="–"/>
              <a:defRPr/>
            </a:pPr>
            <a:endParaRPr lang="en-US" altLang="zh-CN" sz="2000" kern="0" dirty="0">
              <a:solidFill>
                <a:srgbClr val="0033CC"/>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800" b="1" kern="0" dirty="0">
              <a:solidFill>
                <a:srgbClr val="0033CC"/>
              </a:solidFill>
              <a:latin typeface="+mn-lt"/>
              <a:ea typeface="宋体" charset="-122"/>
            </a:endParaRPr>
          </a:p>
        </p:txBody>
      </p:sp>
      <p:sp>
        <p:nvSpPr>
          <p:cNvPr id="30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4" name="Object 1"/>
          <p:cNvGraphicFramePr>
            <a:graphicFrameLocks noChangeAspect="1"/>
          </p:cNvGraphicFramePr>
          <p:nvPr/>
        </p:nvGraphicFramePr>
        <p:xfrm>
          <a:off x="762000" y="1931988"/>
          <a:ext cx="1219200" cy="403225"/>
        </p:xfrm>
        <a:graphic>
          <a:graphicData uri="http://schemas.openxmlformats.org/presentationml/2006/ole">
            <p:oleObj spid="_x0000_s3074" name="Equation" r:id="rId4" imgW="634725" imgH="203112" progId="Equation.DSMT4">
              <p:embed/>
            </p:oleObj>
          </a:graphicData>
        </a:graphic>
      </p:graphicFrame>
      <p:sp>
        <p:nvSpPr>
          <p:cNvPr id="308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5" name="Object 3"/>
          <p:cNvGraphicFramePr>
            <a:graphicFrameLocks noChangeAspect="1"/>
          </p:cNvGraphicFramePr>
          <p:nvPr/>
        </p:nvGraphicFramePr>
        <p:xfrm>
          <a:off x="2919413" y="1931988"/>
          <a:ext cx="3024187" cy="407987"/>
        </p:xfrm>
        <a:graphic>
          <a:graphicData uri="http://schemas.openxmlformats.org/presentationml/2006/ole">
            <p:oleObj spid="_x0000_s3075" name="Equation" r:id="rId5" imgW="1562100" imgH="203200" progId="Equation.DSMT4">
              <p:embed/>
            </p:oleObj>
          </a:graphicData>
        </a:graphic>
      </p:graphicFrame>
      <p:sp>
        <p:nvSpPr>
          <p:cNvPr id="30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08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6" name="Object 8"/>
          <p:cNvGraphicFramePr>
            <a:graphicFrameLocks noChangeAspect="1"/>
          </p:cNvGraphicFramePr>
          <p:nvPr/>
        </p:nvGraphicFramePr>
        <p:xfrm>
          <a:off x="7239000" y="1762125"/>
          <a:ext cx="1295400" cy="752475"/>
        </p:xfrm>
        <a:graphic>
          <a:graphicData uri="http://schemas.openxmlformats.org/presentationml/2006/ole">
            <p:oleObj spid="_x0000_s3076" name="Equation" r:id="rId6" imgW="825500" imgH="457200" progId="Equation.DSMT4">
              <p:embed/>
            </p:oleObj>
          </a:graphicData>
        </a:graphic>
      </p:graphicFrame>
      <p:sp>
        <p:nvSpPr>
          <p:cNvPr id="308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7" name="Object 10"/>
          <p:cNvGraphicFramePr>
            <a:graphicFrameLocks noChangeAspect="1"/>
          </p:cNvGraphicFramePr>
          <p:nvPr/>
        </p:nvGraphicFramePr>
        <p:xfrm>
          <a:off x="3200400" y="2816225"/>
          <a:ext cx="2362200" cy="384175"/>
        </p:xfrm>
        <a:graphic>
          <a:graphicData uri="http://schemas.openxmlformats.org/presentationml/2006/ole">
            <p:oleObj spid="_x0000_s3077" name="Equation" r:id="rId7" imgW="1231366" imgH="203112" progId="Equation.DSMT4">
              <p:embed/>
            </p:oleObj>
          </a:graphicData>
        </a:graphic>
      </p:graphicFrame>
      <p:sp>
        <p:nvSpPr>
          <p:cNvPr id="309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09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8" name="Object 17"/>
          <p:cNvGraphicFramePr>
            <a:graphicFrameLocks noChangeAspect="1"/>
          </p:cNvGraphicFramePr>
          <p:nvPr/>
        </p:nvGraphicFramePr>
        <p:xfrm>
          <a:off x="5969000" y="1919288"/>
          <a:ext cx="1268413" cy="400050"/>
        </p:xfrm>
        <a:graphic>
          <a:graphicData uri="http://schemas.openxmlformats.org/presentationml/2006/ole">
            <p:oleObj spid="_x0000_s3078" name="Equation" r:id="rId8" imgW="634725" imgH="190417" progId="Equation.DSMT4">
              <p:embed/>
            </p:oleObj>
          </a:graphicData>
        </a:graphic>
      </p:graphicFrame>
      <p:sp>
        <p:nvSpPr>
          <p:cNvPr id="18" name="Rectangle 3"/>
          <p:cNvSpPr txBox="1">
            <a:spLocks noChangeArrowheads="1"/>
          </p:cNvSpPr>
          <p:nvPr/>
        </p:nvSpPr>
        <p:spPr bwMode="auto">
          <a:xfrm>
            <a:off x="0" y="3200400"/>
            <a:ext cx="9067800" cy="1066800"/>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Char char="l"/>
              <a:defRPr/>
            </a:pPr>
            <a:r>
              <a:rPr lang="en-US" altLang="zh-CN" b="1" kern="0" dirty="0">
                <a:solidFill>
                  <a:srgbClr val="000000"/>
                </a:solidFill>
                <a:latin typeface="+mn-lt"/>
                <a:ea typeface="宋体" charset="-122"/>
              </a:rPr>
              <a:t>Problem when dimension is large</a:t>
            </a:r>
            <a:r>
              <a:rPr lang="en-US" altLang="zh-CN" sz="2000" b="1" kern="0" dirty="0">
                <a:solidFill>
                  <a:srgbClr val="000000"/>
                </a:solidFill>
                <a:latin typeface="+mn-lt"/>
                <a:ea typeface="宋体" charset="-122"/>
              </a:rPr>
              <a:t> </a:t>
            </a:r>
            <a:endParaRPr lang="zh-CN" altLang="en-US" sz="2000"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rPr>
              <a:t>Complicated </a:t>
            </a:r>
            <a:r>
              <a:rPr lang="en-US" altLang="zh-CN" sz="2000" kern="0" dirty="0">
                <a:solidFill>
                  <a:srgbClr val="0033CC"/>
                </a:solidFill>
                <a:latin typeface="+mn-lt"/>
                <a:ea typeface="宋体" charset="-122"/>
              </a:rPr>
              <a:t>matrix inversion       </a:t>
            </a:r>
            <a:r>
              <a:rPr lang="en-US" altLang="zh-CN" sz="2000" kern="0" dirty="0">
                <a:solidFill>
                  <a:srgbClr val="000000"/>
                </a:solidFill>
                <a:latin typeface="+mn-lt"/>
                <a:ea typeface="宋体" charset="-122"/>
              </a:rPr>
              <a:t> </a:t>
            </a:r>
            <a:r>
              <a:rPr lang="en-US" altLang="zh-CN" sz="2000" kern="0" dirty="0" smtClean="0">
                <a:solidFill>
                  <a:srgbClr val="000000"/>
                </a:solidFill>
                <a:latin typeface="+mn-lt"/>
                <a:ea typeface="宋体" charset="-122"/>
              </a:rPr>
              <a:t>with a large number of divisions                         </a:t>
            </a: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2000" kern="0" dirty="0">
              <a:solidFill>
                <a:srgbClr val="0033CC"/>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800" b="1" kern="0" dirty="0">
              <a:solidFill>
                <a:srgbClr val="0033CC"/>
              </a:solidFill>
              <a:latin typeface="+mn-lt"/>
              <a:ea typeface="宋体" charset="-122"/>
            </a:endParaRPr>
          </a:p>
        </p:txBody>
      </p:sp>
      <p:graphicFrame>
        <p:nvGraphicFramePr>
          <p:cNvPr id="3079" name="Object 18"/>
          <p:cNvGraphicFramePr>
            <a:graphicFrameLocks noChangeAspect="1"/>
          </p:cNvGraphicFramePr>
          <p:nvPr/>
        </p:nvGraphicFramePr>
        <p:xfrm>
          <a:off x="4135120" y="3657600"/>
          <a:ext cx="508000" cy="355600"/>
        </p:xfrm>
        <a:graphic>
          <a:graphicData uri="http://schemas.openxmlformats.org/presentationml/2006/ole">
            <p:oleObj spid="_x0000_s3079" name="Equation" r:id="rId9" imgW="253670" imgH="177569" progId="Equation.DSMT4">
              <p:embed/>
            </p:oleObj>
          </a:graphicData>
        </a:graphic>
      </p:graphicFrame>
      <p:sp>
        <p:nvSpPr>
          <p:cNvPr id="3093" name="TextBox 21"/>
          <p:cNvSpPr txBox="1">
            <a:spLocks noChangeArrowheads="1"/>
          </p:cNvSpPr>
          <p:nvPr/>
        </p:nvSpPr>
        <p:spPr bwMode="auto">
          <a:xfrm>
            <a:off x="2133600" y="1914525"/>
            <a:ext cx="914400" cy="400050"/>
          </a:xfrm>
          <a:prstGeom prst="rect">
            <a:avLst/>
          </a:prstGeom>
          <a:noFill/>
          <a:ln w="9525">
            <a:noFill/>
            <a:miter lim="800000"/>
            <a:headEnd/>
            <a:tailEnd/>
          </a:ln>
        </p:spPr>
        <p:txBody>
          <a:bodyPr>
            <a:spAutoFit/>
          </a:bodyPr>
          <a:lstStyle/>
          <a:p>
            <a:r>
              <a:rPr lang="en-US" altLang="zh-CN" sz="2000">
                <a:solidFill>
                  <a:srgbClr val="000000"/>
                </a:solidFill>
              </a:rPr>
              <a:t>where</a:t>
            </a:r>
            <a:endParaRPr lang="zh-CN" altLang="en-US" sz="2000">
              <a:solidFill>
                <a:srgbClr val="000000"/>
              </a:solidFill>
            </a:endParaRPr>
          </a:p>
        </p:txBody>
      </p:sp>
      <p:sp>
        <p:nvSpPr>
          <p:cNvPr id="22" name="Rectangle 3"/>
          <p:cNvSpPr txBox="1">
            <a:spLocks noChangeArrowheads="1"/>
          </p:cNvSpPr>
          <p:nvPr/>
        </p:nvSpPr>
        <p:spPr bwMode="auto">
          <a:xfrm>
            <a:off x="0" y="4254500"/>
            <a:ext cx="9067800" cy="3517900"/>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Char char="l"/>
              <a:defRPr/>
            </a:pPr>
            <a:r>
              <a:rPr lang="en-US" altLang="zh-CN" b="1" kern="0" dirty="0" smtClean="0">
                <a:solidFill>
                  <a:srgbClr val="000000"/>
                </a:solidFill>
                <a:latin typeface="+mn-lt"/>
                <a:ea typeface="宋体" charset="-122"/>
              </a:rPr>
              <a:t>Existing method: Neumann-based </a:t>
            </a:r>
            <a:r>
              <a:rPr lang="en-US" altLang="zh-CN" b="1" kern="0" dirty="0" err="1" smtClean="0">
                <a:solidFill>
                  <a:srgbClr val="000000"/>
                </a:solidFill>
                <a:latin typeface="+mn-lt"/>
                <a:ea typeface="宋体" charset="-122"/>
              </a:rPr>
              <a:t>precoding</a:t>
            </a:r>
            <a:r>
              <a:rPr lang="en-US" altLang="zh-CN" b="1" kern="0" dirty="0" smtClean="0">
                <a:solidFill>
                  <a:srgbClr val="000000"/>
                </a:solidFill>
                <a:latin typeface="+mn-lt"/>
                <a:ea typeface="宋体" charset="-122"/>
              </a:rPr>
              <a:t> </a:t>
            </a:r>
            <a:r>
              <a:rPr lang="en-US" altLang="zh-CN" b="1" kern="0" dirty="0" smtClean="0">
                <a:solidFill>
                  <a:srgbClr val="CC00CC"/>
                </a:solidFill>
                <a:latin typeface="+mn-lt"/>
                <a:ea typeface="宋体" charset="-122"/>
              </a:rPr>
              <a:t>[Prabhu’13]</a:t>
            </a:r>
            <a:endParaRPr lang="zh-CN" altLang="en-US" sz="2000" kern="0" dirty="0">
              <a:solidFill>
                <a:srgbClr val="CC00CC"/>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Arial"/>
                <a:ea typeface="宋体" charset="-122"/>
              </a:rPr>
              <a:t>Convert </a:t>
            </a:r>
            <a:r>
              <a:rPr lang="en-US" altLang="zh-CN" sz="2000" kern="0" dirty="0">
                <a:solidFill>
                  <a:srgbClr val="000000"/>
                </a:solidFill>
                <a:latin typeface="Arial"/>
                <a:ea typeface="宋体" charset="-122"/>
              </a:rPr>
              <a:t>matrix inversion into </a:t>
            </a:r>
            <a:r>
              <a:rPr lang="en-US" altLang="zh-CN" sz="2000" kern="0" dirty="0" smtClean="0">
                <a:solidFill>
                  <a:srgbClr val="0033CC"/>
                </a:solidFill>
                <a:latin typeface="Arial"/>
                <a:ea typeface="宋体" charset="-122"/>
              </a:rPr>
              <a:t>matrix-matrix/vector multiplications</a:t>
            </a:r>
            <a:endParaRPr lang="en-US" altLang="zh-CN" sz="2000"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a:solidFill>
                  <a:srgbClr val="000000"/>
                </a:solidFill>
                <a:ea typeface="宋体" charset="-122"/>
              </a:rPr>
              <a:t>C</a:t>
            </a:r>
            <a:r>
              <a:rPr lang="en-US" altLang="zh-CN" sz="2000" kern="0" dirty="0" smtClean="0">
                <a:solidFill>
                  <a:srgbClr val="000000"/>
                </a:solidFill>
                <a:ea typeface="宋体" charset="-122"/>
              </a:rPr>
              <a:t>omplexity reduction is </a:t>
            </a:r>
            <a:r>
              <a:rPr lang="en-US" altLang="zh-CN" sz="2000" kern="0" dirty="0" smtClean="0">
                <a:solidFill>
                  <a:srgbClr val="FF0000"/>
                </a:solidFill>
                <a:ea typeface="宋体" charset="-122"/>
              </a:rPr>
              <a:t>not obvious </a:t>
            </a:r>
            <a:r>
              <a:rPr lang="en-US" altLang="zh-CN" sz="2000" kern="0" dirty="0" smtClean="0">
                <a:solidFill>
                  <a:srgbClr val="000000"/>
                </a:solidFill>
                <a:ea typeface="宋体" charset="-122"/>
              </a:rPr>
              <a:t>if </a:t>
            </a:r>
            <a:r>
              <a:rPr lang="en-US" altLang="zh-CN" sz="2000" kern="0" dirty="0">
                <a:solidFill>
                  <a:srgbClr val="000000"/>
                </a:solidFill>
                <a:ea typeface="宋体" charset="-122"/>
              </a:rPr>
              <a:t>high accuracy is </a:t>
            </a:r>
            <a:r>
              <a:rPr lang="en-US" altLang="zh-CN" sz="2000" kern="0" dirty="0" smtClean="0">
                <a:solidFill>
                  <a:srgbClr val="000000"/>
                </a:solidFill>
                <a:ea typeface="宋体" charset="-122"/>
              </a:rPr>
              <a:t>required</a:t>
            </a:r>
            <a:endParaRPr lang="en-US" altLang="zh-CN" sz="2000" kern="0" dirty="0">
              <a:solidFill>
                <a:srgbClr val="000000"/>
              </a:solidFill>
              <a:ea typeface="宋体" charset="-122"/>
            </a:endParaRPr>
          </a:p>
          <a:p>
            <a:pPr marL="742950" lvl="1" indent="-285750" eaLnBrk="1" hangingPunct="1">
              <a:spcBef>
                <a:spcPct val="20000"/>
              </a:spcBef>
              <a:buClr>
                <a:srgbClr val="000000"/>
              </a:buClr>
              <a:buFontTx/>
              <a:buChar char="–"/>
              <a:defRPr/>
            </a:pPr>
            <a:endParaRPr lang="en-US" altLang="zh-CN" sz="2000" kern="0" dirty="0">
              <a:solidFill>
                <a:srgbClr val="000000"/>
              </a:solidFill>
              <a:latin typeface="+mn-lt"/>
              <a:ea typeface="宋体" charset="-122"/>
            </a:endParaRPr>
          </a:p>
          <a:p>
            <a:pPr marL="742950" lvl="1" indent="-285750" eaLnBrk="1" hangingPunct="1">
              <a:lnSpc>
                <a:spcPct val="80000"/>
              </a:lnSpc>
              <a:spcBef>
                <a:spcPct val="20000"/>
              </a:spcBef>
              <a:buClr>
                <a:srgbClr val="000000"/>
              </a:buClr>
              <a:defRPr/>
            </a:pPr>
            <a:r>
              <a:rPr lang="en-US" altLang="zh-CN" sz="2000" kern="0" dirty="0">
                <a:solidFill>
                  <a:srgbClr val="000000"/>
                </a:solidFill>
                <a:latin typeface="+mn-lt"/>
                <a:ea typeface="宋体" charset="-122"/>
              </a:rPr>
              <a:t>                              </a:t>
            </a:r>
          </a:p>
          <a:p>
            <a:pPr marL="742950" lvl="1" indent="-285750" eaLnBrk="1" hangingPunct="1">
              <a:lnSpc>
                <a:spcPct val="80000"/>
              </a:lnSpc>
              <a:spcBef>
                <a:spcPct val="20000"/>
              </a:spcBef>
              <a:buClr>
                <a:srgbClr val="000000"/>
              </a:buClr>
              <a:buFontTx/>
              <a:buChar char="–"/>
              <a:defRPr/>
            </a:pPr>
            <a:endParaRPr lang="en-US" altLang="zh-CN" sz="2000" kern="0" dirty="0">
              <a:solidFill>
                <a:srgbClr val="0033CC"/>
              </a:solidFill>
              <a:latin typeface="+mn-lt"/>
              <a:ea typeface="宋体" charset="-122"/>
            </a:endParaRPr>
          </a:p>
          <a:p>
            <a:pPr marL="742950" lvl="1" indent="-285750" eaLnBrk="1" hangingPunct="1">
              <a:lnSpc>
                <a:spcPct val="80000"/>
              </a:lnSpc>
              <a:spcBef>
                <a:spcPct val="20000"/>
              </a:spcBef>
              <a:buClr>
                <a:srgbClr val="000000"/>
              </a:buClr>
              <a:buFontTx/>
              <a:buChar char="–"/>
              <a:defRPr/>
            </a:pPr>
            <a:endParaRPr lang="en-US" altLang="zh-CN" sz="800" b="1" kern="0" dirty="0">
              <a:solidFill>
                <a:srgbClr val="0033CC"/>
              </a:solidFill>
              <a:latin typeface="+mn-lt"/>
              <a:ea typeface="宋体" charset="-122"/>
            </a:endParaRPr>
          </a:p>
        </p:txBody>
      </p:sp>
      <p:sp>
        <p:nvSpPr>
          <p:cNvPr id="23" name="TextBox 18"/>
          <p:cNvSpPr txBox="1">
            <a:spLocks noChangeArrowheads="1"/>
          </p:cNvSpPr>
          <p:nvPr/>
        </p:nvSpPr>
        <p:spPr bwMode="auto">
          <a:xfrm>
            <a:off x="381000" y="5715000"/>
            <a:ext cx="8382000" cy="738664"/>
          </a:xfrm>
          <a:prstGeom prst="rect">
            <a:avLst/>
          </a:prstGeom>
          <a:noFill/>
          <a:ln w="9525">
            <a:solidFill>
              <a:schemeClr val="bg1"/>
            </a:solidFill>
            <a:miter lim="800000"/>
            <a:headEnd/>
            <a:tailEnd/>
          </a:ln>
        </p:spPr>
        <p:txBody>
          <a:bodyPr wrap="square">
            <a:spAutoFit/>
          </a:bodyPr>
          <a:lstStyle/>
          <a:p>
            <a:pPr algn="just"/>
            <a:r>
              <a:rPr lang="en-US" altLang="zh-CN" sz="1400" dirty="0" smtClean="0">
                <a:solidFill>
                  <a:srgbClr val="CC00CC"/>
                </a:solidFill>
              </a:rPr>
              <a:t>[1] H</a:t>
            </a:r>
            <a:r>
              <a:rPr lang="en-US" altLang="zh-CN" sz="1400" dirty="0">
                <a:solidFill>
                  <a:srgbClr val="CC00CC"/>
                </a:solidFill>
              </a:rPr>
              <a:t>. </a:t>
            </a:r>
            <a:r>
              <a:rPr lang="en-US" altLang="zh-CN" sz="1400" dirty="0" err="1">
                <a:solidFill>
                  <a:srgbClr val="CC00CC"/>
                </a:solidFill>
              </a:rPr>
              <a:t>Prabhu</a:t>
            </a:r>
            <a:r>
              <a:rPr lang="en-US" altLang="zh-CN" sz="1400" dirty="0">
                <a:solidFill>
                  <a:srgbClr val="CC00CC"/>
                </a:solidFill>
              </a:rPr>
              <a:t>, </a:t>
            </a:r>
            <a:r>
              <a:rPr lang="en-US" altLang="zh-CN" sz="1400" dirty="0" smtClean="0">
                <a:solidFill>
                  <a:srgbClr val="CC00CC"/>
                </a:solidFill>
              </a:rPr>
              <a:t>etc, </a:t>
            </a:r>
            <a:r>
              <a:rPr lang="en-US" altLang="zh-CN" sz="1400" dirty="0">
                <a:solidFill>
                  <a:srgbClr val="CC00CC"/>
                </a:solidFill>
              </a:rPr>
              <a:t>“</a:t>
            </a:r>
            <a:r>
              <a:rPr lang="en-US" altLang="zh-CN" sz="1400" dirty="0" err="1" smtClean="0">
                <a:solidFill>
                  <a:srgbClr val="CC00CC"/>
                </a:solidFill>
              </a:rPr>
              <a:t>Approximative</a:t>
            </a:r>
            <a:r>
              <a:rPr lang="en-US" altLang="zh-CN" sz="1400" dirty="0" smtClean="0">
                <a:solidFill>
                  <a:srgbClr val="CC00CC"/>
                </a:solidFill>
              </a:rPr>
              <a:t> matrix inverse computations for large-scale MIMO and applications to linear pre-coding systems,” in </a:t>
            </a:r>
            <a:r>
              <a:rPr lang="en-US" altLang="zh-CN" sz="1400" i="1" dirty="0" smtClean="0">
                <a:solidFill>
                  <a:srgbClr val="CC00CC"/>
                </a:solidFill>
              </a:rPr>
              <a:t>Proc. IEEE Wireless Communications and Networking Conference (WCNC’13), Apr. 2013, pp. 2710–2715.</a:t>
            </a:r>
            <a:endParaRPr lang="en-SG" altLang="en-US" sz="1400" dirty="0">
              <a:solidFill>
                <a:srgbClr val="CC00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478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287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303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7272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28675" y="2557463"/>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66800" y="2549525"/>
            <a:ext cx="2808288" cy="457200"/>
          </a:xfrm>
          <a:prstGeom prst="rect">
            <a:avLst/>
          </a:prstGeom>
          <a:noFill/>
          <a:ln w="9525" algn="ctr">
            <a:noFill/>
            <a:miter lim="800000"/>
            <a:headEnd/>
            <a:tailEnd/>
          </a:ln>
        </p:spPr>
        <p:txBody>
          <a:bodyPr>
            <a:spAutoFit/>
          </a:bodyPr>
          <a:lstStyle/>
          <a:p>
            <a:pPr algn="ctr" eaLnBrk="1" hangingPunct="1"/>
            <a:r>
              <a:rPr lang="en-US" altLang="zh-CN" b="1" dirty="0">
                <a:solidFill>
                  <a:srgbClr val="CC0000"/>
                </a:solidFill>
                <a:latin typeface="Times New Roman" pitchFamily="18" charset="0"/>
              </a:rPr>
              <a:t>Proposed Solution</a:t>
            </a:r>
            <a:endParaRPr lang="zh-CN" altLang="zh-CN" dirty="0">
              <a:solidFill>
                <a:srgbClr val="CC0000"/>
              </a:solidFill>
            </a:endParaRP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11213" y="339566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2" name="AutoShape 7"/>
          <p:cNvSpPr>
            <a:spLocks noChangeArrowheads="1"/>
          </p:cNvSpPr>
          <p:nvPr/>
        </p:nvSpPr>
        <p:spPr bwMode="gray">
          <a:xfrm>
            <a:off x="381000" y="32766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1" name="Text Box 8"/>
          <p:cNvSpPr txBox="1">
            <a:spLocks noChangeArrowheads="1"/>
          </p:cNvSpPr>
          <p:nvPr/>
        </p:nvSpPr>
        <p:spPr bwMode="gray">
          <a:xfrm>
            <a:off x="1052513" y="3387725"/>
            <a:ext cx="3138487"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Complexity Analysis</a:t>
            </a:r>
            <a:endParaRPr lang="zh-CN" altLang="zh-CN"/>
          </a:p>
        </p:txBody>
      </p:sp>
      <p:sp>
        <p:nvSpPr>
          <p:cNvPr id="27662" name="Text Box 9"/>
          <p:cNvSpPr txBox="1">
            <a:spLocks noChangeArrowheads="1"/>
          </p:cNvSpPr>
          <p:nvPr/>
        </p:nvSpPr>
        <p:spPr bwMode="gray">
          <a:xfrm>
            <a:off x="595313" y="33750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812800" y="421163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382588" y="409257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38200" y="421481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596900" y="419100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12800" y="4995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382588" y="4876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685800" y="498792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596900" y="49752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2062480"/>
            <a:ext cx="8915400" cy="1143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mn-lt"/>
                <a:ea typeface="宋体" charset="-122"/>
              </a:rPr>
              <a:t>Decomposition of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Decompose </a:t>
            </a:r>
            <a:r>
              <a:rPr lang="en-US" altLang="zh-CN" sz="2000" b="1" kern="0" dirty="0">
                <a:solidFill>
                  <a:srgbClr val="000000"/>
                </a:solidFill>
                <a:ea typeface="宋体" charset="-122"/>
                <a:sym typeface="Wingdings" pitchFamily="2" charset="2"/>
              </a:rPr>
              <a:t>W </a:t>
            </a:r>
            <a:r>
              <a:rPr lang="en-US" altLang="zh-CN" sz="2000" kern="0" dirty="0">
                <a:solidFill>
                  <a:srgbClr val="000000"/>
                </a:solidFill>
                <a:ea typeface="宋体" charset="-122"/>
                <a:sym typeface="Wingdings" pitchFamily="2" charset="2"/>
              </a:rPr>
              <a:t>into a </a:t>
            </a:r>
            <a:r>
              <a:rPr lang="en-US" altLang="zh-CN" sz="2000" kern="0" dirty="0">
                <a:solidFill>
                  <a:srgbClr val="0033CC"/>
                </a:solidFill>
                <a:ea typeface="宋体" charset="-122"/>
                <a:sym typeface="Wingdings" pitchFamily="2" charset="2"/>
              </a:rPr>
              <a:t>diagonal</a:t>
            </a:r>
            <a:r>
              <a:rPr lang="en-US" altLang="zh-CN" sz="2000" kern="0" dirty="0">
                <a:solidFill>
                  <a:srgbClr val="000000"/>
                </a:solidFill>
                <a:ea typeface="宋体" charset="-122"/>
                <a:sym typeface="Wingdings" pitchFamily="2" charset="2"/>
              </a:rPr>
              <a:t>, a </a:t>
            </a:r>
            <a:r>
              <a:rPr lang="en-US" altLang="zh-CN" sz="2000" kern="0" dirty="0">
                <a:solidFill>
                  <a:srgbClr val="0033CC"/>
                </a:solidFill>
                <a:ea typeface="宋体" charset="-122"/>
                <a:sym typeface="Wingdings" pitchFamily="2" charset="2"/>
              </a:rPr>
              <a:t>strictly lower triangular</a:t>
            </a:r>
            <a:r>
              <a:rPr lang="en-US" altLang="zh-CN" sz="2000" kern="0" dirty="0">
                <a:solidFill>
                  <a:srgbClr val="000000"/>
                </a:solidFill>
                <a:ea typeface="宋体" charset="-122"/>
                <a:sym typeface="Wingdings" pitchFamily="2" charset="2"/>
              </a:rPr>
              <a:t>, and a </a:t>
            </a:r>
            <a:r>
              <a:rPr lang="en-US" altLang="zh-CN" sz="2000" kern="0" dirty="0">
                <a:solidFill>
                  <a:srgbClr val="0033CC"/>
                </a:solidFill>
                <a:ea typeface="宋体" charset="-122"/>
                <a:sym typeface="Wingdings" pitchFamily="2" charset="2"/>
              </a:rPr>
              <a:t>strictly upper triangular </a:t>
            </a:r>
            <a:r>
              <a:rPr lang="en-US" altLang="zh-CN" sz="2000" kern="0" dirty="0" smtClean="0">
                <a:solidFill>
                  <a:srgbClr val="000000"/>
                </a:solidFill>
                <a:ea typeface="宋体" charset="-122"/>
                <a:sym typeface="Wingdings" pitchFamily="2" charset="2"/>
              </a:rPr>
              <a:t>component</a:t>
            </a:r>
            <a:endParaRPr lang="en-US" altLang="zh-CN" sz="2000" kern="0" dirty="0">
              <a:solidFill>
                <a:srgbClr val="000000"/>
              </a:solidFill>
              <a:latin typeface="+mn-lt"/>
              <a:ea typeface="宋体" charset="-122"/>
              <a:sym typeface="Wingdings" pitchFamily="2" charset="2"/>
            </a:endParaRPr>
          </a:p>
        </p:txBody>
      </p:sp>
      <p:sp>
        <p:nvSpPr>
          <p:cNvPr id="6154" name="Rectangle 2"/>
          <p:cNvSpPr>
            <a:spLocks noGrp="1" noChangeArrowheads="1"/>
          </p:cNvSpPr>
          <p:nvPr>
            <p:ph type="title"/>
          </p:nvPr>
        </p:nvSpPr>
        <p:spPr>
          <a:xfrm>
            <a:off x="152400" y="228600"/>
            <a:ext cx="8991600" cy="685800"/>
          </a:xfrm>
        </p:spPr>
        <p:txBody>
          <a:bodyPr/>
          <a:lstStyle/>
          <a:p>
            <a:pPr eaLnBrk="1" hangingPunct="1"/>
            <a:r>
              <a:rPr lang="en-US" altLang="zh-CN" sz="3200" dirty="0" smtClean="0">
                <a:ea typeface="宋体" pitchFamily="2" charset="-122"/>
              </a:rPr>
              <a:t>Gauss-Seidel (GS) based </a:t>
            </a:r>
            <a:r>
              <a:rPr lang="en-US" altLang="zh-CN" sz="3200" dirty="0" err="1" smtClean="0">
                <a:ea typeface="宋体" pitchFamily="2" charset="-122"/>
              </a:rPr>
              <a:t>precoding</a:t>
            </a:r>
            <a:endParaRPr lang="zh-CN" altLang="en-US" sz="3200" dirty="0" smtClean="0">
              <a:ea typeface="宋体" pitchFamily="2" charset="-122"/>
            </a:endParaRPr>
          </a:p>
        </p:txBody>
      </p:sp>
      <p:graphicFrame>
        <p:nvGraphicFramePr>
          <p:cNvPr id="6146" name="Object 4"/>
          <p:cNvGraphicFramePr>
            <a:graphicFrameLocks noChangeAspect="1"/>
          </p:cNvGraphicFramePr>
          <p:nvPr/>
        </p:nvGraphicFramePr>
        <p:xfrm>
          <a:off x="3124200" y="2123440"/>
          <a:ext cx="457200" cy="392113"/>
        </p:xfrm>
        <a:graphic>
          <a:graphicData uri="http://schemas.openxmlformats.org/presentationml/2006/ole">
            <p:oleObj spid="_x0000_s79874" name="Equation" r:id="rId4" imgW="177480" imgH="152280" progId="Equation.DSMT4">
              <p:embed/>
            </p:oleObj>
          </a:graphicData>
        </a:graphic>
      </p:graphicFrame>
      <p:sp>
        <p:nvSpPr>
          <p:cNvPr id="615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6147" name="Object 6"/>
          <p:cNvGraphicFramePr>
            <a:graphicFrameLocks noChangeAspect="1"/>
          </p:cNvGraphicFramePr>
          <p:nvPr/>
        </p:nvGraphicFramePr>
        <p:xfrm>
          <a:off x="4018280" y="2804160"/>
          <a:ext cx="1905000" cy="390525"/>
        </p:xfrm>
        <a:graphic>
          <a:graphicData uri="http://schemas.openxmlformats.org/presentationml/2006/ole">
            <p:oleObj spid="_x0000_s79875" name="Equation" r:id="rId5" imgW="863280" imgH="177480" progId="Equation.DSMT4">
              <p:embed/>
            </p:oleObj>
          </a:graphicData>
        </a:graphic>
      </p:graphicFrame>
      <p:sp>
        <p:nvSpPr>
          <p:cNvPr id="14" name="Rectangle 3"/>
          <p:cNvSpPr txBox="1">
            <a:spLocks noChangeArrowheads="1"/>
          </p:cNvSpPr>
          <p:nvPr/>
        </p:nvSpPr>
        <p:spPr bwMode="auto">
          <a:xfrm>
            <a:off x="0" y="3276600"/>
            <a:ext cx="8458200" cy="1447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mn-lt"/>
                <a:ea typeface="宋体" charset="-122"/>
              </a:rPr>
              <a:t>Utilize the GS method</a:t>
            </a:r>
          </a:p>
          <a:p>
            <a:pPr marL="742950" lvl="1" indent="-285750" eaLnBrk="1" hangingPunct="1">
              <a:spcBef>
                <a:spcPct val="20000"/>
              </a:spcBef>
              <a:buClr>
                <a:srgbClr val="000000"/>
              </a:buClr>
              <a:buFontTx/>
              <a:buChar char="–"/>
              <a:defRPr/>
            </a:pPr>
            <a:r>
              <a:rPr lang="en-US" altLang="zh-CN" sz="2000" kern="0" dirty="0">
                <a:solidFill>
                  <a:srgbClr val="000000"/>
                </a:solidFill>
                <a:latin typeface="+mn-lt"/>
                <a:ea typeface="宋体" charset="-122"/>
                <a:sym typeface="Wingdings" pitchFamily="2" charset="2"/>
              </a:rPr>
              <a:t>Approximation of</a:t>
            </a:r>
          </a:p>
          <a:p>
            <a:pPr marL="742950" lvl="1" indent="-285750" eaLnBrk="1" hangingPunct="1">
              <a:spcBef>
                <a:spcPct val="20000"/>
              </a:spcBef>
              <a:buClr>
                <a:srgbClr val="000000"/>
              </a:buClr>
              <a:defRPr/>
            </a:pPr>
            <a:endParaRPr lang="en-US" altLang="zh-CN" sz="2000" kern="0" dirty="0">
              <a:solidFill>
                <a:srgbClr val="000000"/>
              </a:solidFill>
              <a:latin typeface="+mn-lt"/>
              <a:ea typeface="宋体" charset="-122"/>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n-lt"/>
                <a:ea typeface="宋体" charset="-122"/>
                <a:sym typeface="Wingdings" pitchFamily="2" charset="2"/>
              </a:rPr>
              <a:t>Precode the transmitted signal </a:t>
            </a:r>
            <a:r>
              <a:rPr lang="en-US" altLang="zh-CN" sz="2000" kern="0" dirty="0" smtClean="0">
                <a:solidFill>
                  <a:srgbClr val="000000"/>
                </a:solidFill>
                <a:latin typeface="+mn-lt"/>
                <a:ea typeface="宋体" charset="-122"/>
                <a:sym typeface="Wingdings" pitchFamily="2" charset="2"/>
              </a:rPr>
              <a:t>vector</a:t>
            </a:r>
            <a:endParaRPr lang="en-US" altLang="zh-CN" sz="2000" kern="0" dirty="0">
              <a:solidFill>
                <a:srgbClr val="000000"/>
              </a:solidFill>
              <a:latin typeface="+mn-lt"/>
              <a:ea typeface="宋体" charset="-122"/>
              <a:sym typeface="Wingdings" pitchFamily="2" charset="2"/>
            </a:endParaRPr>
          </a:p>
        </p:txBody>
      </p:sp>
      <p:graphicFrame>
        <p:nvGraphicFramePr>
          <p:cNvPr id="6148" name="Object 8"/>
          <p:cNvGraphicFramePr>
            <a:graphicFrameLocks noChangeAspect="1"/>
          </p:cNvGraphicFramePr>
          <p:nvPr/>
        </p:nvGraphicFramePr>
        <p:xfrm>
          <a:off x="2839720" y="3667760"/>
          <a:ext cx="1096962" cy="393700"/>
        </p:xfrm>
        <a:graphic>
          <a:graphicData uri="http://schemas.openxmlformats.org/presentationml/2006/ole">
            <p:oleObj spid="_x0000_s79876" name="Equation" r:id="rId6" imgW="495000" imgH="177480" progId="Equation.DSMT4">
              <p:embed/>
            </p:oleObj>
          </a:graphicData>
        </a:graphic>
      </p:graphicFrame>
      <p:sp>
        <p:nvSpPr>
          <p:cNvPr id="615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6149" name="Object 9"/>
          <p:cNvGraphicFramePr>
            <a:graphicFrameLocks noChangeAspect="1"/>
          </p:cNvGraphicFramePr>
          <p:nvPr/>
        </p:nvGraphicFramePr>
        <p:xfrm>
          <a:off x="2286000" y="4038600"/>
          <a:ext cx="4592638" cy="428625"/>
        </p:xfrm>
        <a:graphic>
          <a:graphicData uri="http://schemas.openxmlformats.org/presentationml/2006/ole">
            <p:oleObj spid="_x0000_s79877" name="Equation" r:id="rId7" imgW="2145960" imgH="203040" progId="Equation.DSMT4">
              <p:embed/>
            </p:oleObj>
          </a:graphicData>
        </a:graphic>
      </p:graphicFrame>
      <p:sp>
        <p:nvSpPr>
          <p:cNvPr id="615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6150" name="Object 11"/>
          <p:cNvGraphicFramePr>
            <a:graphicFrameLocks noChangeAspect="1"/>
          </p:cNvGraphicFramePr>
          <p:nvPr/>
        </p:nvGraphicFramePr>
        <p:xfrm>
          <a:off x="3581400" y="4800600"/>
          <a:ext cx="1490663" cy="428625"/>
        </p:xfrm>
        <a:graphic>
          <a:graphicData uri="http://schemas.openxmlformats.org/presentationml/2006/ole">
            <p:oleObj spid="_x0000_s79878" name="Equation" r:id="rId8" imgW="698400" imgH="203040" progId="Equation.DSMT4">
              <p:embed/>
            </p:oleObj>
          </a:graphicData>
        </a:graphic>
      </p:graphicFrame>
      <p:sp>
        <p:nvSpPr>
          <p:cNvPr id="16" name="Rectangle 3"/>
          <p:cNvSpPr txBox="1">
            <a:spLocks noChangeArrowheads="1"/>
          </p:cNvSpPr>
          <p:nvPr/>
        </p:nvSpPr>
        <p:spPr bwMode="auto">
          <a:xfrm>
            <a:off x="0" y="1143000"/>
            <a:ext cx="8458200" cy="838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ea typeface="宋体" charset="-122"/>
              </a:rPr>
              <a:t>Target</a:t>
            </a:r>
            <a:endParaRPr lang="en-US" altLang="zh-CN" b="1"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Compute               with low complexity, where  </a:t>
            </a:r>
            <a:endParaRPr lang="en-US" altLang="zh-CN" b="1" kern="0" dirty="0">
              <a:solidFill>
                <a:srgbClr val="000000"/>
              </a:solidFill>
              <a:latin typeface="+mn-lt"/>
              <a:ea typeface="宋体" charset="-122"/>
              <a:sym typeface="Wingdings" pitchFamily="2" charset="2"/>
            </a:endParaRPr>
          </a:p>
        </p:txBody>
      </p:sp>
      <p:graphicFrame>
        <p:nvGraphicFramePr>
          <p:cNvPr id="79881" name="Object 10"/>
          <p:cNvGraphicFramePr>
            <a:graphicFrameLocks noChangeAspect="1"/>
          </p:cNvGraphicFramePr>
          <p:nvPr/>
        </p:nvGraphicFramePr>
        <p:xfrm>
          <a:off x="1905000" y="1579880"/>
          <a:ext cx="950913" cy="336550"/>
        </p:xfrm>
        <a:graphic>
          <a:graphicData uri="http://schemas.openxmlformats.org/presentationml/2006/ole">
            <p:oleObj spid="_x0000_s79881" name="Equation" r:id="rId9" imgW="495000" imgH="177480" progId="Equation.DSMT4">
              <p:embed/>
            </p:oleObj>
          </a:graphicData>
        </a:graphic>
      </p:graphicFrame>
      <p:graphicFrame>
        <p:nvGraphicFramePr>
          <p:cNvPr id="79882" name="Object 17"/>
          <p:cNvGraphicFramePr>
            <a:graphicFrameLocks noChangeAspect="1"/>
          </p:cNvGraphicFramePr>
          <p:nvPr/>
        </p:nvGraphicFramePr>
        <p:xfrm>
          <a:off x="5935027" y="1590040"/>
          <a:ext cx="1166813" cy="373063"/>
        </p:xfrm>
        <a:graphic>
          <a:graphicData uri="http://schemas.openxmlformats.org/presentationml/2006/ole">
            <p:oleObj spid="_x0000_s79882" name="Equation" r:id="rId10" imgW="583920" imgH="177480" progId="Equation.DSMT4">
              <p:embed/>
            </p:oleObj>
          </a:graphicData>
        </a:graphic>
      </p:graphicFrame>
      <p:sp>
        <p:nvSpPr>
          <p:cNvPr id="19" name="Rectangle 3"/>
          <p:cNvSpPr txBox="1">
            <a:spLocks noChangeArrowheads="1"/>
          </p:cNvSpPr>
          <p:nvPr/>
        </p:nvSpPr>
        <p:spPr bwMode="auto">
          <a:xfrm>
            <a:off x="0" y="5105400"/>
            <a:ext cx="8458200" cy="1447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ea typeface="宋体" charset="-122"/>
              </a:rPr>
              <a:t>Notation</a:t>
            </a:r>
            <a:endParaRPr lang="en-US" altLang="zh-CN" b="1" kern="0" dirty="0">
              <a:solidFill>
                <a:srgbClr val="000000"/>
              </a:solidFill>
              <a:latin typeface="+mn-lt"/>
              <a:ea typeface="宋体" charset="-122"/>
            </a:endParaRPr>
          </a:p>
          <a:p>
            <a:pPr marL="742950" lvl="1" indent="-285750" eaLnBrk="1" hangingPunct="1">
              <a:spcBef>
                <a:spcPct val="20000"/>
              </a:spcBef>
              <a:buClr>
                <a:srgbClr val="000000"/>
              </a:buClr>
              <a:buFontTx/>
              <a:buChar char="–"/>
              <a:defRPr/>
            </a:pPr>
            <a:r>
              <a:rPr lang="en-US" altLang="zh-CN" sz="2000" b="1" kern="0" dirty="0" smtClean="0">
                <a:solidFill>
                  <a:srgbClr val="000000"/>
                </a:solidFill>
                <a:ea typeface="宋体" charset="-122"/>
                <a:sym typeface="Wingdings" pitchFamily="2" charset="2"/>
              </a:rPr>
              <a:t>W </a:t>
            </a:r>
            <a:r>
              <a:rPr lang="en-US" altLang="zh-CN" sz="2000" kern="0" dirty="0" smtClean="0">
                <a:solidFill>
                  <a:srgbClr val="000000"/>
                </a:solidFill>
                <a:ea typeface="宋体" charset="-122"/>
                <a:sym typeface="Wingdings" pitchFamily="2" charset="2"/>
              </a:rPr>
              <a:t>is an </a:t>
            </a:r>
            <a:r>
              <a:rPr lang="en-US" altLang="zh-CN" sz="2000" kern="0" dirty="0" err="1">
                <a:solidFill>
                  <a:srgbClr val="000000"/>
                </a:solidFill>
                <a:ea typeface="宋体" charset="-122"/>
                <a:sym typeface="Wingdings" pitchFamily="2" charset="2"/>
              </a:rPr>
              <a:t>Hermitian</a:t>
            </a:r>
            <a:r>
              <a:rPr lang="en-US" altLang="zh-CN" sz="2000" kern="0" dirty="0">
                <a:solidFill>
                  <a:srgbClr val="000000"/>
                </a:solidFill>
                <a:ea typeface="宋体" charset="-122"/>
                <a:sym typeface="Wingdings" pitchFamily="2" charset="2"/>
              </a:rPr>
              <a:t> positive </a:t>
            </a:r>
            <a:r>
              <a:rPr lang="en-US" altLang="zh-CN" sz="2000" kern="0" dirty="0" smtClean="0">
                <a:solidFill>
                  <a:srgbClr val="000000"/>
                </a:solidFill>
                <a:ea typeface="宋体" charset="-122"/>
                <a:sym typeface="Wingdings" pitchFamily="2" charset="2"/>
              </a:rPr>
              <a:t>define matrix</a:t>
            </a:r>
            <a:endParaRPr lang="en-US" altLang="zh-CN" sz="2000" kern="0" dirty="0">
              <a:solidFill>
                <a:srgbClr val="000000"/>
              </a:solidFill>
              <a:latin typeface="+mn-lt"/>
              <a:ea typeface="宋体" charset="-122"/>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ea typeface="宋体" charset="-122"/>
                <a:sym typeface="Wingdings" pitchFamily="2" charset="2"/>
              </a:rPr>
              <a:t>GS-based </a:t>
            </a:r>
            <a:r>
              <a:rPr lang="en-US" altLang="zh-CN" sz="2000" kern="0" dirty="0" err="1" smtClean="0">
                <a:solidFill>
                  <a:srgbClr val="000000"/>
                </a:solidFill>
                <a:latin typeface="+mn-lt"/>
                <a:ea typeface="宋体" charset="-122"/>
                <a:sym typeface="Wingdings" pitchFamily="2" charset="2"/>
              </a:rPr>
              <a:t>precoding</a:t>
            </a:r>
            <a:r>
              <a:rPr lang="en-US" altLang="zh-CN" sz="2000" kern="0" dirty="0" smtClean="0">
                <a:solidFill>
                  <a:srgbClr val="000000"/>
                </a:solidFill>
                <a:latin typeface="+mn-lt"/>
                <a:ea typeface="宋体" charset="-122"/>
                <a:sym typeface="Wingdings" pitchFamily="2" charset="2"/>
              </a:rPr>
              <a:t> is</a:t>
            </a:r>
            <a:r>
              <a:rPr lang="en-US" altLang="zh-CN" sz="2000" kern="0" dirty="0" smtClean="0">
                <a:solidFill>
                  <a:srgbClr val="FF0000"/>
                </a:solidFill>
                <a:latin typeface="+mn-lt"/>
                <a:ea typeface="宋体" charset="-122"/>
                <a:sym typeface="Wingdings" pitchFamily="2" charset="2"/>
              </a:rPr>
              <a:t> convergent for any initial solution!</a:t>
            </a:r>
            <a:endParaRPr lang="en-US" altLang="zh-CN" sz="2000" kern="0" dirty="0">
              <a:solidFill>
                <a:srgbClr val="FF0000"/>
              </a:solidFill>
              <a:latin typeface="+mn-lt"/>
              <a:ea typeface="宋体" charset="-122"/>
              <a:sym typeface="Wingding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228600"/>
            <a:ext cx="8763000" cy="685800"/>
          </a:xfrm>
          <a:prstGeom prst="rect">
            <a:avLst/>
          </a:prstGeom>
          <a:noFill/>
          <a:ln w="9525">
            <a:noFill/>
            <a:miter lim="800000"/>
            <a:headEnd/>
            <a:tailEnd/>
          </a:ln>
        </p:spPr>
        <p:txBody>
          <a:bodyPr anchor="b"/>
          <a:lstStyle/>
          <a:p>
            <a:pPr eaLnBrk="1" hangingPunct="1">
              <a:lnSpc>
                <a:spcPct val="90000"/>
              </a:lnSpc>
              <a:defRPr/>
            </a:pPr>
            <a:r>
              <a:rPr lang="en-US" altLang="zh-CN" sz="3200" b="1" kern="0" dirty="0" smtClean="0">
                <a:solidFill>
                  <a:srgbClr val="003399"/>
                </a:solidFill>
                <a:latin typeface="+mj-lt"/>
                <a:cs typeface="+mj-cs"/>
              </a:rPr>
              <a:t>Power constraint of GS-based </a:t>
            </a:r>
            <a:r>
              <a:rPr lang="en-US" altLang="zh-CN" sz="3200" b="1" kern="0" dirty="0" err="1" smtClean="0">
                <a:solidFill>
                  <a:srgbClr val="003399"/>
                </a:solidFill>
                <a:latin typeface="+mj-lt"/>
                <a:cs typeface="+mj-cs"/>
              </a:rPr>
              <a:t>precoding</a:t>
            </a:r>
            <a:endParaRPr lang="en-US" altLang="zh-CN" sz="3200" b="1" kern="0" dirty="0">
              <a:solidFill>
                <a:srgbClr val="003399"/>
              </a:solidFill>
              <a:latin typeface="+mj-lt"/>
              <a:cs typeface="+mj-cs"/>
            </a:endParaRPr>
          </a:p>
        </p:txBody>
      </p:sp>
      <p:sp>
        <p:nvSpPr>
          <p:cNvPr id="3" name="Rectangle 3"/>
          <p:cNvSpPr txBox="1">
            <a:spLocks noChangeArrowheads="1"/>
          </p:cNvSpPr>
          <p:nvPr/>
        </p:nvSpPr>
        <p:spPr>
          <a:xfrm>
            <a:off x="0" y="1143000"/>
            <a:ext cx="8686800" cy="838200"/>
          </a:xfrm>
          <a:prstGeom prst="rect">
            <a:avLst/>
          </a:prstGeom>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Power constraint</a:t>
            </a:r>
            <a:endParaRPr lang="en-US" altLang="zh-CN" sz="2200" b="1" kern="0" dirty="0" smtClean="0">
              <a:solidFill>
                <a:srgbClr val="000000"/>
              </a:solidFill>
              <a:latin typeface="+mn-lt"/>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The </a:t>
            </a:r>
            <a:r>
              <a:rPr lang="en-US" altLang="zh-CN" sz="1800" kern="0" dirty="0" err="1" smtClean="0">
                <a:solidFill>
                  <a:srgbClr val="000000"/>
                </a:solidFill>
                <a:latin typeface="+mn-lt"/>
                <a:sym typeface="Wingdings" pitchFamily="2" charset="2"/>
              </a:rPr>
              <a:t>precoding</a:t>
            </a:r>
            <a:r>
              <a:rPr lang="en-US" altLang="zh-CN" sz="1800" kern="0" dirty="0" smtClean="0">
                <a:solidFill>
                  <a:srgbClr val="000000"/>
                </a:solidFill>
                <a:latin typeface="+mn-lt"/>
                <a:sym typeface="Wingdings" pitchFamily="2" charset="2"/>
              </a:rPr>
              <a:t> matrix should satisfy</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For ZF </a:t>
            </a:r>
            <a:r>
              <a:rPr lang="en-US" altLang="zh-CN" sz="1800" kern="0" dirty="0" err="1" smtClean="0">
                <a:solidFill>
                  <a:srgbClr val="000000"/>
                </a:solidFill>
                <a:latin typeface="+mn-lt"/>
                <a:sym typeface="Wingdings" pitchFamily="2" charset="2"/>
              </a:rPr>
              <a:t>precoding</a:t>
            </a:r>
            <a:r>
              <a:rPr lang="en-US" altLang="zh-CN" sz="1800" kern="0" dirty="0" smtClean="0">
                <a:solidFill>
                  <a:srgbClr val="000000"/>
                </a:solidFill>
                <a:latin typeface="+mn-lt"/>
                <a:sym typeface="Wingdings" pitchFamily="2" charset="2"/>
              </a:rPr>
              <a:t>, we have   </a:t>
            </a:r>
          </a:p>
          <a:p>
            <a:pPr marL="742950" lvl="1" indent="-285750" eaLnBrk="1" hangingPunct="1">
              <a:spcBef>
                <a:spcPct val="20000"/>
              </a:spcBef>
              <a:buClr>
                <a:srgbClr val="000000"/>
              </a:buClr>
              <a:defRPr/>
            </a:pPr>
            <a:r>
              <a:rPr lang="en-US" altLang="zh-CN" sz="1800" kern="0" dirty="0" smtClean="0">
                <a:solidFill>
                  <a:srgbClr val="000000"/>
                </a:solidFill>
                <a:latin typeface="+mn-lt"/>
                <a:sym typeface="Wingdings" pitchFamily="2" charset="2"/>
              </a:rPr>
              <a:t>  </a:t>
            </a:r>
            <a:endParaRPr lang="en-US" altLang="zh-CN" sz="900"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10" name="Rectangle 3"/>
          <p:cNvSpPr txBox="1">
            <a:spLocks noChangeArrowheads="1"/>
          </p:cNvSpPr>
          <p:nvPr/>
        </p:nvSpPr>
        <p:spPr>
          <a:xfrm>
            <a:off x="0" y="2286000"/>
            <a:ext cx="8686800" cy="762000"/>
          </a:xfrm>
          <a:prstGeom prst="rect">
            <a:avLst/>
          </a:prstGeom>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err="1" smtClean="0">
                <a:solidFill>
                  <a:srgbClr val="000000"/>
                </a:solidFill>
                <a:latin typeface="+mn-lt"/>
                <a:sym typeface="Wingdings" pitchFamily="2" charset="2"/>
              </a:rPr>
              <a:t>Precoding</a:t>
            </a:r>
            <a:r>
              <a:rPr lang="en-US" altLang="zh-CN" sz="2200" b="1" kern="0" dirty="0" smtClean="0">
                <a:solidFill>
                  <a:srgbClr val="000000"/>
                </a:solidFill>
                <a:latin typeface="+mn-lt"/>
                <a:sym typeface="Wingdings" pitchFamily="2" charset="2"/>
              </a:rPr>
              <a:t> matrix of GS-based </a:t>
            </a:r>
            <a:r>
              <a:rPr lang="en-US" altLang="zh-CN" sz="2200" b="1" kern="0" dirty="0" err="1" smtClean="0">
                <a:solidFill>
                  <a:srgbClr val="000000"/>
                </a:solidFill>
                <a:latin typeface="+mn-lt"/>
                <a:sym typeface="Wingdings" pitchFamily="2" charset="2"/>
              </a:rPr>
              <a:t>precoding</a:t>
            </a:r>
            <a:endParaRPr lang="en-US" altLang="zh-CN" sz="2200" b="1" kern="0" dirty="0">
              <a:solidFill>
                <a:srgbClr val="000000"/>
              </a:solidFill>
              <a:latin typeface="+mn-lt"/>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Define iteration matrix as </a:t>
            </a:r>
          </a:p>
          <a:p>
            <a:pPr marL="742950" lvl="1" indent="-285750" eaLnBrk="1" hangingPunct="1">
              <a:spcBef>
                <a:spcPct val="20000"/>
              </a:spcBef>
              <a:buClr>
                <a:srgbClr val="000000"/>
              </a:buClr>
              <a:buFontTx/>
              <a:buChar char="–"/>
              <a:defRPr/>
            </a:pPr>
            <a:r>
              <a:rPr lang="en-US" altLang="zh-CN" sz="1800" kern="0" dirty="0" err="1" smtClean="0">
                <a:solidFill>
                  <a:srgbClr val="000000"/>
                </a:solidFill>
                <a:latin typeface="+mn-lt"/>
                <a:sym typeface="Wingdings" pitchFamily="2" charset="2"/>
              </a:rPr>
              <a:t>Precoding</a:t>
            </a:r>
            <a:r>
              <a:rPr lang="en-US" altLang="zh-CN" sz="1800" kern="0" dirty="0" smtClean="0">
                <a:solidFill>
                  <a:srgbClr val="000000"/>
                </a:solidFill>
                <a:latin typeface="+mn-lt"/>
                <a:sym typeface="Wingdings" pitchFamily="2" charset="2"/>
              </a:rPr>
              <a:t> </a:t>
            </a:r>
            <a:r>
              <a:rPr lang="en-US" altLang="zh-CN" sz="1800" kern="0" dirty="0" smtClean="0">
                <a:solidFill>
                  <a:srgbClr val="000000"/>
                </a:solidFill>
                <a:latin typeface="+mn-lt"/>
                <a:sym typeface="Wingdings" pitchFamily="2" charset="2"/>
              </a:rPr>
              <a:t>matrix </a:t>
            </a: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p:txBody>
      </p:sp>
      <p:graphicFrame>
        <p:nvGraphicFramePr>
          <p:cNvPr id="15" name="对象 14"/>
          <p:cNvGraphicFramePr>
            <a:graphicFrameLocks noChangeAspect="1"/>
          </p:cNvGraphicFramePr>
          <p:nvPr/>
        </p:nvGraphicFramePr>
        <p:xfrm>
          <a:off x="5017053" y="2971800"/>
          <a:ext cx="4203147" cy="3625246"/>
        </p:xfrm>
        <a:graphic>
          <a:graphicData uri="http://schemas.openxmlformats.org/presentationml/2006/ole">
            <p:oleObj spid="_x0000_s4111" name="Visio" r:id="rId4" imgW="2620440" imgH="2260440" progId="Visio.Drawing.11">
              <p:embed/>
            </p:oleObj>
          </a:graphicData>
        </a:graphic>
      </p:graphicFrame>
      <p:graphicFrame>
        <p:nvGraphicFramePr>
          <p:cNvPr id="16" name="对象 15"/>
          <p:cNvGraphicFramePr>
            <a:graphicFrameLocks noChangeAspect="1"/>
          </p:cNvGraphicFramePr>
          <p:nvPr/>
        </p:nvGraphicFramePr>
        <p:xfrm>
          <a:off x="4530725" y="1524000"/>
          <a:ext cx="1257300" cy="393700"/>
        </p:xfrm>
        <a:graphic>
          <a:graphicData uri="http://schemas.openxmlformats.org/presentationml/2006/ole">
            <p:oleObj spid="_x0000_s4112" name="Equation" r:id="rId5" imgW="1257120" imgH="393480" progId="Equation.DSMT4">
              <p:embed/>
            </p:oleObj>
          </a:graphicData>
        </a:graphic>
      </p:graphicFrame>
      <p:sp>
        <p:nvSpPr>
          <p:cNvPr id="17" name="Rectangle 3"/>
          <p:cNvSpPr txBox="1">
            <a:spLocks noChangeArrowheads="1"/>
          </p:cNvSpPr>
          <p:nvPr/>
        </p:nvSpPr>
        <p:spPr>
          <a:xfrm>
            <a:off x="0" y="4607560"/>
            <a:ext cx="8686800" cy="762000"/>
          </a:xfrm>
          <a:prstGeom prst="rect">
            <a:avLst/>
          </a:prstGeom>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Observation</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             or              we have   </a:t>
            </a: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If                 , </a:t>
            </a:r>
            <a:endParaRPr lang="en-US" altLang="zh-CN" sz="1800" kern="0" dirty="0">
              <a:solidFill>
                <a:srgbClr val="000000"/>
              </a:solidFill>
              <a:latin typeface="+mn-lt"/>
              <a:sym typeface="Wingdings" pitchFamily="2" charset="2"/>
            </a:endParaRPr>
          </a:p>
        </p:txBody>
      </p:sp>
      <p:graphicFrame>
        <p:nvGraphicFramePr>
          <p:cNvPr id="18" name="对象 17"/>
          <p:cNvGraphicFramePr>
            <a:graphicFrameLocks noChangeAspect="1"/>
          </p:cNvGraphicFramePr>
          <p:nvPr/>
        </p:nvGraphicFramePr>
        <p:xfrm>
          <a:off x="3464560" y="2662555"/>
          <a:ext cx="1905000" cy="381000"/>
        </p:xfrm>
        <a:graphic>
          <a:graphicData uri="http://schemas.openxmlformats.org/presentationml/2006/ole">
            <p:oleObj spid="_x0000_s4113" name="Equation" r:id="rId6" imgW="1904760" imgH="380880" progId="Equation.DSMT4">
              <p:embed/>
            </p:oleObj>
          </a:graphicData>
        </a:graphic>
      </p:graphicFrame>
      <p:graphicFrame>
        <p:nvGraphicFramePr>
          <p:cNvPr id="19" name="对象 18"/>
          <p:cNvGraphicFramePr>
            <a:graphicFrameLocks noChangeAspect="1"/>
          </p:cNvGraphicFramePr>
          <p:nvPr/>
        </p:nvGraphicFramePr>
        <p:xfrm>
          <a:off x="2580640" y="3014980"/>
          <a:ext cx="2705100" cy="393700"/>
        </p:xfrm>
        <a:graphic>
          <a:graphicData uri="http://schemas.openxmlformats.org/presentationml/2006/ole">
            <p:oleObj spid="_x0000_s4114" name="Equation" r:id="rId7" imgW="2705040" imgH="393480" progId="Equation.DSMT4">
              <p:embed/>
            </p:oleObj>
          </a:graphicData>
        </a:graphic>
      </p:graphicFrame>
      <p:graphicFrame>
        <p:nvGraphicFramePr>
          <p:cNvPr id="20" name="对象 19"/>
          <p:cNvGraphicFramePr>
            <a:graphicFrameLocks noChangeAspect="1"/>
          </p:cNvGraphicFramePr>
          <p:nvPr/>
        </p:nvGraphicFramePr>
        <p:xfrm>
          <a:off x="1143000" y="3429000"/>
          <a:ext cx="3225800" cy="1168400"/>
        </p:xfrm>
        <a:graphic>
          <a:graphicData uri="http://schemas.openxmlformats.org/presentationml/2006/ole">
            <p:oleObj spid="_x0000_s4115" name="Equation" r:id="rId8" imgW="3225600" imgH="1168200" progId="Equation.DSMT4">
              <p:embed/>
            </p:oleObj>
          </a:graphicData>
        </a:graphic>
      </p:graphicFrame>
      <p:graphicFrame>
        <p:nvGraphicFramePr>
          <p:cNvPr id="4116" name="Object 20"/>
          <p:cNvGraphicFramePr>
            <a:graphicFrameLocks noChangeAspect="1"/>
          </p:cNvGraphicFramePr>
          <p:nvPr/>
        </p:nvGraphicFramePr>
        <p:xfrm>
          <a:off x="3657600" y="1859280"/>
          <a:ext cx="1308100" cy="393700"/>
        </p:xfrm>
        <a:graphic>
          <a:graphicData uri="http://schemas.openxmlformats.org/presentationml/2006/ole">
            <p:oleObj spid="_x0000_s4116" name="Equation" r:id="rId9" imgW="1307880" imgH="393480" progId="Equation.DSMT4">
              <p:embed/>
            </p:oleObj>
          </a:graphicData>
        </a:graphic>
      </p:graphicFrame>
      <p:graphicFrame>
        <p:nvGraphicFramePr>
          <p:cNvPr id="22" name="对象 21"/>
          <p:cNvGraphicFramePr>
            <a:graphicFrameLocks noChangeAspect="1"/>
          </p:cNvGraphicFramePr>
          <p:nvPr/>
        </p:nvGraphicFramePr>
        <p:xfrm>
          <a:off x="800100" y="5063490"/>
          <a:ext cx="787400" cy="241300"/>
        </p:xfrm>
        <a:graphic>
          <a:graphicData uri="http://schemas.openxmlformats.org/presentationml/2006/ole">
            <p:oleObj spid="_x0000_s4117" name="Equation" r:id="rId10" imgW="787320" imgH="241200" progId="Equation.DSMT4">
              <p:embed/>
            </p:oleObj>
          </a:graphicData>
        </a:graphic>
      </p:graphicFrame>
      <p:graphicFrame>
        <p:nvGraphicFramePr>
          <p:cNvPr id="23" name="对象 22"/>
          <p:cNvGraphicFramePr>
            <a:graphicFrameLocks noChangeAspect="1"/>
          </p:cNvGraphicFramePr>
          <p:nvPr/>
        </p:nvGraphicFramePr>
        <p:xfrm>
          <a:off x="1219200" y="5334000"/>
          <a:ext cx="2082800" cy="635000"/>
        </p:xfrm>
        <a:graphic>
          <a:graphicData uri="http://schemas.openxmlformats.org/presentationml/2006/ole">
            <p:oleObj spid="_x0000_s4118" name="Equation" r:id="rId11" imgW="2082600" imgH="634680" progId="Equation.DSMT4">
              <p:embed/>
            </p:oleObj>
          </a:graphicData>
        </a:graphic>
      </p:graphicFrame>
      <p:graphicFrame>
        <p:nvGraphicFramePr>
          <p:cNvPr id="4119" name="Object 23"/>
          <p:cNvGraphicFramePr>
            <a:graphicFrameLocks noChangeAspect="1"/>
          </p:cNvGraphicFramePr>
          <p:nvPr/>
        </p:nvGraphicFramePr>
        <p:xfrm>
          <a:off x="2005965" y="5075873"/>
          <a:ext cx="647700" cy="228600"/>
        </p:xfrm>
        <a:graphic>
          <a:graphicData uri="http://schemas.openxmlformats.org/presentationml/2006/ole">
            <p:oleObj spid="_x0000_s4119" name="Equation" r:id="rId12" imgW="647640" imgH="228600" progId="Equation.DSMT4">
              <p:embed/>
            </p:oleObj>
          </a:graphicData>
        </a:graphic>
      </p:graphicFrame>
      <p:graphicFrame>
        <p:nvGraphicFramePr>
          <p:cNvPr id="25" name="对象 24"/>
          <p:cNvGraphicFramePr>
            <a:graphicFrameLocks noChangeAspect="1"/>
          </p:cNvGraphicFramePr>
          <p:nvPr/>
        </p:nvGraphicFramePr>
        <p:xfrm>
          <a:off x="990600" y="6009640"/>
          <a:ext cx="990600" cy="330200"/>
        </p:xfrm>
        <a:graphic>
          <a:graphicData uri="http://schemas.openxmlformats.org/presentationml/2006/ole">
            <p:oleObj spid="_x0000_s4120" name="Equation" r:id="rId13" imgW="990360" imgH="330120" progId="Equation.DSMT4">
              <p:embed/>
            </p:oleObj>
          </a:graphicData>
        </a:graphic>
      </p:graphicFrame>
      <p:graphicFrame>
        <p:nvGraphicFramePr>
          <p:cNvPr id="26" name="对象 25"/>
          <p:cNvGraphicFramePr>
            <a:graphicFrameLocks noChangeAspect="1"/>
          </p:cNvGraphicFramePr>
          <p:nvPr/>
        </p:nvGraphicFramePr>
        <p:xfrm>
          <a:off x="2164080" y="5963920"/>
          <a:ext cx="2692400" cy="431800"/>
        </p:xfrm>
        <a:graphic>
          <a:graphicData uri="http://schemas.openxmlformats.org/presentationml/2006/ole">
            <p:oleObj spid="_x0000_s4121" name="Equation" r:id="rId14" imgW="2692080" imgH="43164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0" y="3505200"/>
            <a:ext cx="8686800" cy="3733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GS-based </a:t>
            </a:r>
            <a:r>
              <a:rPr lang="en-US" altLang="zh-CN" sz="2200" b="1" kern="0" dirty="0" err="1" smtClean="0">
                <a:solidFill>
                  <a:srgbClr val="000000"/>
                </a:solidFill>
                <a:latin typeface="+mn-lt"/>
                <a:sym typeface="Wingdings" pitchFamily="2" charset="2"/>
              </a:rPr>
              <a:t>precoding</a:t>
            </a:r>
            <a:r>
              <a:rPr lang="en-US" altLang="zh-CN" sz="2200" b="1" kern="0" dirty="0" smtClean="0">
                <a:solidFill>
                  <a:srgbClr val="000000"/>
                </a:solidFill>
                <a:latin typeface="+mn-lt"/>
                <a:sym typeface="Wingdings" pitchFamily="2" charset="2"/>
              </a:rPr>
              <a:t> vs. Neumann-based </a:t>
            </a:r>
            <a:r>
              <a:rPr lang="en-US" altLang="zh-CN" sz="2200" b="1" kern="0" dirty="0" err="1" smtClean="0">
                <a:solidFill>
                  <a:srgbClr val="000000"/>
                </a:solidFill>
                <a:latin typeface="+mn-lt"/>
                <a:sym typeface="Wingdings" pitchFamily="2" charset="2"/>
              </a:rPr>
              <a:t>precoding</a:t>
            </a:r>
            <a:endParaRPr lang="en-US" altLang="zh-CN" sz="2200" b="1" kern="0" dirty="0">
              <a:solidFill>
                <a:srgbClr val="000000"/>
              </a:solidFill>
              <a:latin typeface="+mn-lt"/>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Iteration matrix </a:t>
            </a:r>
          </a:p>
          <a:p>
            <a:pPr marL="742950" lvl="1" indent="-285750" eaLnBrk="1" hangingPunct="1">
              <a:spcBef>
                <a:spcPct val="20000"/>
              </a:spcBef>
              <a:buClr>
                <a:srgbClr val="000000"/>
              </a:buCl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With some standard mathematical operations, we have</a:t>
            </a: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FF0000"/>
                </a:solidFill>
                <a:latin typeface="+mn-lt"/>
                <a:sym typeface="Wingdings" pitchFamily="2" charset="2"/>
              </a:rPr>
              <a:t>Faster convergence rate can be achieved by GS-based </a:t>
            </a:r>
            <a:r>
              <a:rPr lang="en-US" altLang="zh-CN" sz="1800" kern="0" dirty="0" err="1" smtClean="0">
                <a:solidFill>
                  <a:srgbClr val="FF0000"/>
                </a:solidFill>
                <a:latin typeface="+mn-lt"/>
                <a:sym typeface="Wingdings" pitchFamily="2" charset="2"/>
              </a:rPr>
              <a:t>precoding</a:t>
            </a:r>
            <a:endParaRPr lang="en-US" altLang="zh-CN" sz="1800" kern="0" dirty="0" smtClean="0">
              <a:solidFill>
                <a:srgbClr val="FF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a:solidFill>
                <a:srgbClr val="000000"/>
              </a:solidFill>
              <a:latin typeface="+mn-lt"/>
              <a:sym typeface="Wingdings" pitchFamily="2" charset="2"/>
            </a:endParaRPr>
          </a:p>
          <a:p>
            <a:pPr marL="742950" lvl="1" indent="-285750" eaLnBrk="1" hangingPunct="1">
              <a:spcBef>
                <a:spcPct val="20000"/>
              </a:spcBef>
              <a:buClr>
                <a:srgbClr val="000000"/>
              </a:buClr>
              <a:defRPr/>
            </a:pPr>
            <a:r>
              <a:rPr lang="en-US" altLang="zh-CN" sz="1800" kern="0" dirty="0">
                <a:solidFill>
                  <a:srgbClr val="000000"/>
                </a:solidFill>
                <a:latin typeface="+mn-lt"/>
                <a:sym typeface="Wingdings" pitchFamily="2" charset="2"/>
              </a:rPr>
              <a:t>     </a:t>
            </a:r>
            <a:r>
              <a:rPr lang="en-US" altLang="zh-CN" sz="1800" kern="0" dirty="0" smtClean="0">
                <a:solidFill>
                  <a:srgbClr val="000000"/>
                </a:solidFill>
                <a:sym typeface="Wingdings" pitchFamily="2" charset="2"/>
              </a:rPr>
              <a:t>     </a:t>
            </a:r>
            <a:endParaRPr lang="en-US" altLang="zh-CN" sz="1800" kern="0" dirty="0">
              <a:solidFill>
                <a:srgbClr val="000000"/>
              </a:solidFill>
              <a:sym typeface="Wingdings" pitchFamily="2" charset="2"/>
            </a:endParaRPr>
          </a:p>
          <a:p>
            <a:pPr marL="742950" lvl="1" indent="-285750" eaLnBrk="1" hangingPunct="1">
              <a:spcBef>
                <a:spcPct val="20000"/>
              </a:spcBef>
              <a:buClr>
                <a:srgbClr val="000000"/>
              </a:buClr>
              <a:defRPr/>
            </a:pPr>
            <a:r>
              <a:rPr lang="en-US" altLang="zh-CN" sz="1800" kern="0" dirty="0">
                <a:solidFill>
                  <a:srgbClr val="000000"/>
                </a:solidFill>
                <a:sym typeface="Wingdings" pitchFamily="2" charset="2"/>
              </a:rPr>
              <a:t> </a:t>
            </a:r>
            <a:endParaRPr lang="en-US" altLang="zh-CN" sz="1800" kern="0" dirty="0">
              <a:solidFill>
                <a:srgbClr val="0033CC"/>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CC00CC"/>
              </a:solidFill>
              <a:latin typeface="+mn-lt"/>
              <a:sym typeface="Wingdings" pitchFamily="2" charset="2"/>
            </a:endParaRPr>
          </a:p>
          <a:p>
            <a:pPr marL="742950" lvl="1" indent="-285750" eaLnBrk="1" hangingPunct="1">
              <a:spcBef>
                <a:spcPct val="20000"/>
              </a:spcBef>
              <a:buClr>
                <a:srgbClr val="000000"/>
              </a:buClr>
              <a:defRPr/>
            </a:pPr>
            <a:endParaRPr lang="en-US" altLang="zh-CN" sz="2000"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0000"/>
              </a:solidFill>
              <a:latin typeface="+mn-lt"/>
              <a:sym typeface="Wingdings" pitchFamily="2" charset="2"/>
            </a:endParaRPr>
          </a:p>
          <a:p>
            <a:pPr marL="742950" lvl="1" indent="-285750" eaLnBrk="1" hangingPunct="1">
              <a:spcBef>
                <a:spcPct val="20000"/>
              </a:spcBef>
              <a:buClr>
                <a:srgbClr val="000000"/>
              </a:buClr>
              <a:defRPr/>
            </a:pPr>
            <a:r>
              <a:rPr lang="en-US" altLang="zh-CN" sz="2000" kern="0" dirty="0">
                <a:solidFill>
                  <a:srgbClr val="000000"/>
                </a:solidFill>
                <a:latin typeface="+mn-lt"/>
                <a:sym typeface="Wingdings" pitchFamily="2" charset="2"/>
              </a:rPr>
              <a:t>                                                       </a:t>
            </a: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5124" name="Rectangle 2"/>
          <p:cNvSpPr>
            <a:spLocks noGrp="1" noChangeArrowheads="1"/>
          </p:cNvSpPr>
          <p:nvPr>
            <p:ph type="title"/>
          </p:nvPr>
        </p:nvSpPr>
        <p:spPr>
          <a:xfrm>
            <a:off x="76200" y="228600"/>
            <a:ext cx="8991600" cy="685800"/>
          </a:xfrm>
        </p:spPr>
        <p:txBody>
          <a:bodyPr/>
          <a:lstStyle/>
          <a:p>
            <a:pPr eaLnBrk="1" hangingPunct="1"/>
            <a:r>
              <a:rPr lang="en-US" altLang="zh-CN" sz="3200" dirty="0" smtClean="0">
                <a:ea typeface="宋体" pitchFamily="2" charset="-122"/>
              </a:rPr>
              <a:t>Convergence rate: GS vs. Neumann</a:t>
            </a:r>
            <a:endParaRPr lang="zh-CN" altLang="en-US" sz="3200" dirty="0" smtClean="0">
              <a:ea typeface="宋体" pitchFamily="2" charset="-122"/>
            </a:endParaRPr>
          </a:p>
        </p:txBody>
      </p:sp>
      <p:sp>
        <p:nvSpPr>
          <p:cNvPr id="5125" name="Rectangle 3"/>
          <p:cNvSpPr>
            <a:spLocks noGrp="1" noChangeArrowheads="1"/>
          </p:cNvSpPr>
          <p:nvPr>
            <p:ph type="body" idx="1"/>
          </p:nvPr>
        </p:nvSpPr>
        <p:spPr>
          <a:xfrm>
            <a:off x="0" y="1219200"/>
            <a:ext cx="8686800" cy="2362200"/>
          </a:xfrm>
        </p:spPr>
        <p:txBody>
          <a:bodyPr/>
          <a:lstStyle/>
          <a:p>
            <a:pPr eaLnBrk="1" hangingPunct="1"/>
            <a:r>
              <a:rPr lang="en-US" altLang="zh-CN" sz="2200" b="1" dirty="0" smtClean="0">
                <a:ea typeface="宋体" pitchFamily="2" charset="-122"/>
                <a:sym typeface="Wingdings" pitchFamily="2" charset="2"/>
              </a:rPr>
              <a:t>Convergence rate </a:t>
            </a:r>
            <a:endParaRPr lang="en-US" altLang="zh-CN" sz="2200" b="1" dirty="0" smtClean="0">
              <a:ea typeface="宋体" pitchFamily="2" charset="-122"/>
            </a:endParaRPr>
          </a:p>
          <a:p>
            <a:pPr lvl="1" eaLnBrk="1" hangingPunct="1"/>
            <a:r>
              <a:rPr lang="en-US" altLang="zh-CN" sz="1800" dirty="0" smtClean="0">
                <a:ea typeface="宋体" pitchFamily="2" charset="-122"/>
                <a:sym typeface="Wingdings" pitchFamily="2" charset="2"/>
              </a:rPr>
              <a:t>Definition:</a:t>
            </a:r>
            <a:endParaRPr lang="en-US" altLang="zh-CN" sz="1800" dirty="0" smtClean="0">
              <a:ea typeface="宋体" pitchFamily="2" charset="-122"/>
              <a:sym typeface="Wingdings" pitchFamily="2" charset="2"/>
            </a:endParaRPr>
          </a:p>
          <a:p>
            <a:pPr lvl="1" eaLnBrk="1" hangingPunct="1"/>
            <a:endParaRPr lang="en-US" altLang="zh-CN" sz="1800" b="1" dirty="0" smtClean="0">
              <a:ea typeface="宋体" pitchFamily="2" charset="-122"/>
              <a:sym typeface="Wingdings" pitchFamily="2" charset="2"/>
            </a:endParaRPr>
          </a:p>
          <a:p>
            <a:pPr lvl="1" eaLnBrk="1" hangingPunct="1"/>
            <a:endParaRPr lang="en-US" altLang="zh-CN" sz="1800" b="1" dirty="0" smtClean="0">
              <a:ea typeface="宋体" pitchFamily="2" charset="-122"/>
              <a:sym typeface="Wingdings" pitchFamily="2" charset="2"/>
            </a:endParaRPr>
          </a:p>
          <a:p>
            <a:pPr lvl="1" eaLnBrk="1" hangingPunct="1"/>
            <a:endParaRPr lang="en-US" altLang="zh-CN" sz="1800" b="1" dirty="0" smtClean="0">
              <a:ea typeface="宋体" pitchFamily="2" charset="-122"/>
              <a:sym typeface="Wingdings" pitchFamily="2" charset="2"/>
            </a:endParaRPr>
          </a:p>
          <a:p>
            <a:pPr lvl="1" eaLnBrk="1" hangingPunct="1"/>
            <a:r>
              <a:rPr lang="en-US" altLang="zh-CN" sz="1800" dirty="0" smtClean="0">
                <a:ea typeface="宋体" pitchFamily="2" charset="-122"/>
                <a:sym typeface="Wingdings" pitchFamily="2" charset="2"/>
              </a:rPr>
              <a:t>The </a:t>
            </a:r>
            <a:r>
              <a:rPr lang="en-US" altLang="zh-CN" sz="1800" dirty="0" smtClean="0">
                <a:solidFill>
                  <a:srgbClr val="FF0000"/>
                </a:solidFill>
                <a:ea typeface="宋体" pitchFamily="2" charset="-122"/>
                <a:sym typeface="Wingdings" pitchFamily="2" charset="2"/>
              </a:rPr>
              <a:t>smaller</a:t>
            </a:r>
            <a:r>
              <a:rPr lang="en-US" altLang="zh-CN" sz="1800" dirty="0" smtClean="0">
                <a:ea typeface="宋体" pitchFamily="2" charset="-122"/>
                <a:sym typeface="Wingdings" pitchFamily="2" charset="2"/>
              </a:rPr>
              <a:t>             is, the </a:t>
            </a:r>
            <a:r>
              <a:rPr lang="en-US" altLang="zh-CN" sz="1800" dirty="0" smtClean="0">
                <a:solidFill>
                  <a:srgbClr val="FF0000"/>
                </a:solidFill>
                <a:ea typeface="宋体" pitchFamily="2" charset="-122"/>
                <a:sym typeface="Wingdings" pitchFamily="2" charset="2"/>
              </a:rPr>
              <a:t>faster</a:t>
            </a:r>
            <a:r>
              <a:rPr lang="en-US" altLang="zh-CN" sz="1800" dirty="0" smtClean="0">
                <a:ea typeface="宋体" pitchFamily="2" charset="-122"/>
                <a:sym typeface="Wingdings" pitchFamily="2" charset="2"/>
              </a:rPr>
              <a:t> convergence rate will be</a:t>
            </a:r>
          </a:p>
          <a:p>
            <a:pPr lvl="1" eaLnBrk="1" hangingPunct="1">
              <a:buNone/>
            </a:pPr>
            <a:endParaRPr lang="en-US" altLang="zh-CN" sz="900" b="1" dirty="0" smtClean="0">
              <a:ea typeface="宋体" pitchFamily="2" charset="-122"/>
              <a:sym typeface="Wingdings" pitchFamily="2" charset="2"/>
            </a:endParaRPr>
          </a:p>
          <a:p>
            <a:pPr lvl="1" eaLnBrk="1" hangingPunct="1">
              <a:buFontTx/>
              <a:buNone/>
            </a:pPr>
            <a:endParaRPr lang="zh-CN" altLang="en-US" sz="3600" dirty="0" smtClean="0">
              <a:ea typeface="宋体" pitchFamily="2" charset="-122"/>
            </a:endParaRPr>
          </a:p>
        </p:txBody>
      </p:sp>
      <p:sp>
        <p:nvSpPr>
          <p:cNvPr id="51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512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1" name="对象 10"/>
          <p:cNvGraphicFramePr>
            <a:graphicFrameLocks noChangeAspect="1"/>
          </p:cNvGraphicFramePr>
          <p:nvPr/>
        </p:nvGraphicFramePr>
        <p:xfrm>
          <a:off x="2076450" y="1593850"/>
          <a:ext cx="4140200" cy="444500"/>
        </p:xfrm>
        <a:graphic>
          <a:graphicData uri="http://schemas.openxmlformats.org/presentationml/2006/ole">
            <p:oleObj spid="_x0000_s5130" name="Equation" r:id="rId4" imgW="4140000" imgH="444240" progId="Equation.DSMT4">
              <p:embed/>
            </p:oleObj>
          </a:graphicData>
        </a:graphic>
      </p:graphicFrame>
      <p:graphicFrame>
        <p:nvGraphicFramePr>
          <p:cNvPr id="12" name="对象 11"/>
          <p:cNvGraphicFramePr>
            <a:graphicFrameLocks noChangeAspect="1"/>
          </p:cNvGraphicFramePr>
          <p:nvPr/>
        </p:nvGraphicFramePr>
        <p:xfrm>
          <a:off x="1784350" y="2389188"/>
          <a:ext cx="4851400" cy="495300"/>
        </p:xfrm>
        <a:graphic>
          <a:graphicData uri="http://schemas.openxmlformats.org/presentationml/2006/ole">
            <p:oleObj spid="_x0000_s5131" name="Equation" r:id="rId5" imgW="4851360" imgH="495000" progId="Equation.DSMT4">
              <p:embed/>
            </p:oleObj>
          </a:graphicData>
        </a:graphic>
      </p:graphicFrame>
      <p:sp>
        <p:nvSpPr>
          <p:cNvPr id="13" name="下箭头 12"/>
          <p:cNvSpPr/>
          <p:nvPr/>
        </p:nvSpPr>
        <p:spPr bwMode="auto">
          <a:xfrm>
            <a:off x="3962400" y="2057400"/>
            <a:ext cx="152400" cy="304800"/>
          </a:xfrm>
          <a:prstGeom prst="downArrow">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rgbClr val="00B0F0"/>
              </a:solidFill>
              <a:effectLst/>
              <a:latin typeface="Arial" charset="0"/>
            </a:endParaRPr>
          </a:p>
        </p:txBody>
      </p:sp>
      <p:graphicFrame>
        <p:nvGraphicFramePr>
          <p:cNvPr id="14" name="对象 13"/>
          <p:cNvGraphicFramePr>
            <a:graphicFrameLocks noChangeAspect="1"/>
          </p:cNvGraphicFramePr>
          <p:nvPr/>
        </p:nvGraphicFramePr>
        <p:xfrm>
          <a:off x="2077720" y="2941320"/>
          <a:ext cx="698500" cy="368300"/>
        </p:xfrm>
        <a:graphic>
          <a:graphicData uri="http://schemas.openxmlformats.org/presentationml/2006/ole">
            <p:oleObj spid="_x0000_s5132" name="Equation" r:id="rId6" imgW="698400" imgH="368280" progId="Equation.DSMT4">
              <p:embed/>
            </p:oleObj>
          </a:graphicData>
        </a:graphic>
      </p:graphicFrame>
      <p:graphicFrame>
        <p:nvGraphicFramePr>
          <p:cNvPr id="5133" name="Object 13"/>
          <p:cNvGraphicFramePr>
            <a:graphicFrameLocks noChangeAspect="1"/>
          </p:cNvGraphicFramePr>
          <p:nvPr/>
        </p:nvGraphicFramePr>
        <p:xfrm>
          <a:off x="2006600" y="4257040"/>
          <a:ext cx="2108200" cy="431800"/>
        </p:xfrm>
        <a:graphic>
          <a:graphicData uri="http://schemas.openxmlformats.org/presentationml/2006/ole">
            <p:oleObj spid="_x0000_s5133" name="Equation" r:id="rId7" imgW="2108160" imgH="431640" progId="Equation.DSMT4">
              <p:embed/>
            </p:oleObj>
          </a:graphicData>
        </a:graphic>
      </p:graphicFrame>
      <p:graphicFrame>
        <p:nvGraphicFramePr>
          <p:cNvPr id="16" name="对象 15"/>
          <p:cNvGraphicFramePr>
            <a:graphicFrameLocks noChangeAspect="1"/>
          </p:cNvGraphicFramePr>
          <p:nvPr/>
        </p:nvGraphicFramePr>
        <p:xfrm>
          <a:off x="5791200" y="4231640"/>
          <a:ext cx="1905000" cy="431800"/>
        </p:xfrm>
        <a:graphic>
          <a:graphicData uri="http://schemas.openxmlformats.org/presentationml/2006/ole">
            <p:oleObj spid="_x0000_s5134" name="Equation" r:id="rId8" imgW="1904760" imgH="431640" progId="Equation.DSMT4">
              <p:embed/>
            </p:oleObj>
          </a:graphicData>
        </a:graphic>
      </p:graphicFrame>
      <p:sp>
        <p:nvSpPr>
          <p:cNvPr id="17" name="TextBox 16"/>
          <p:cNvSpPr txBox="1"/>
          <p:nvPr/>
        </p:nvSpPr>
        <p:spPr>
          <a:xfrm>
            <a:off x="1361440" y="4312920"/>
            <a:ext cx="609600" cy="369332"/>
          </a:xfrm>
          <a:prstGeom prst="rect">
            <a:avLst/>
          </a:prstGeom>
          <a:noFill/>
        </p:spPr>
        <p:txBody>
          <a:bodyPr wrap="square" rtlCol="0">
            <a:spAutoFit/>
          </a:bodyPr>
          <a:lstStyle/>
          <a:p>
            <a:r>
              <a:rPr lang="en-US" altLang="zh-CN" sz="1800" dirty="0" smtClean="0">
                <a:solidFill>
                  <a:srgbClr val="000000"/>
                </a:solidFill>
              </a:rPr>
              <a:t>GS:</a:t>
            </a:r>
            <a:endParaRPr lang="zh-CN" altLang="en-US" sz="1800" dirty="0">
              <a:solidFill>
                <a:srgbClr val="000000"/>
              </a:solidFill>
            </a:endParaRPr>
          </a:p>
        </p:txBody>
      </p:sp>
      <p:sp>
        <p:nvSpPr>
          <p:cNvPr id="18" name="TextBox 17"/>
          <p:cNvSpPr txBox="1"/>
          <p:nvPr/>
        </p:nvSpPr>
        <p:spPr>
          <a:xfrm>
            <a:off x="4419600" y="4262120"/>
            <a:ext cx="1295400" cy="369332"/>
          </a:xfrm>
          <a:prstGeom prst="rect">
            <a:avLst/>
          </a:prstGeom>
          <a:noFill/>
        </p:spPr>
        <p:txBody>
          <a:bodyPr wrap="square" rtlCol="0">
            <a:spAutoFit/>
          </a:bodyPr>
          <a:lstStyle/>
          <a:p>
            <a:r>
              <a:rPr lang="en-US" altLang="zh-CN" sz="1800" dirty="0" smtClean="0">
                <a:solidFill>
                  <a:srgbClr val="000000"/>
                </a:solidFill>
              </a:rPr>
              <a:t>Neumann:</a:t>
            </a:r>
            <a:endParaRPr lang="zh-CN" altLang="en-US" sz="1800" dirty="0">
              <a:solidFill>
                <a:srgbClr val="000000"/>
              </a:solidFill>
            </a:endParaRPr>
          </a:p>
        </p:txBody>
      </p:sp>
      <p:graphicFrame>
        <p:nvGraphicFramePr>
          <p:cNvPr id="19" name="对象 18"/>
          <p:cNvGraphicFramePr>
            <a:graphicFrameLocks noChangeAspect="1"/>
          </p:cNvGraphicFramePr>
          <p:nvPr/>
        </p:nvGraphicFramePr>
        <p:xfrm>
          <a:off x="3473450" y="5354638"/>
          <a:ext cx="2082800" cy="406400"/>
        </p:xfrm>
        <a:graphic>
          <a:graphicData uri="http://schemas.openxmlformats.org/presentationml/2006/ole">
            <p:oleObj spid="_x0000_s5135" name="Equation" r:id="rId9" imgW="2082600" imgH="406080" progId="Equation.DSMT4">
              <p:embed/>
            </p:oleObj>
          </a:graphicData>
        </a:graphic>
      </p:graphicFrame>
    </p:spTree>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75131</TotalTime>
  <Words>2816</Words>
  <Application>Microsoft Office PowerPoint</Application>
  <PresentationFormat>全屏显示(4:3)</PresentationFormat>
  <Paragraphs>273</Paragraphs>
  <Slides>20</Slides>
  <Notes>20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20</vt:i4>
      </vt:variant>
    </vt:vector>
  </HeadingPairs>
  <TitlesOfParts>
    <vt:vector size="24" baseType="lpstr">
      <vt:lpstr>CSIP_template1</vt:lpstr>
      <vt:lpstr>Visio</vt:lpstr>
      <vt:lpstr>Equation</vt:lpstr>
      <vt:lpstr>MathType 6.0 Equation</vt:lpstr>
      <vt:lpstr>Capacity-Approaching Linear Precoding with Low-Complexity for Multi-User Large-Scale MIMO systems</vt:lpstr>
      <vt:lpstr>Contents</vt:lpstr>
      <vt:lpstr>Advantages and challenges of large-scale MIMO</vt:lpstr>
      <vt:lpstr>Precoding schemes: linear vs. nonlinear</vt:lpstr>
      <vt:lpstr>幻灯片 5</vt:lpstr>
      <vt:lpstr>Contents</vt:lpstr>
      <vt:lpstr>Gauss-Seidel (GS) based precoding</vt:lpstr>
      <vt:lpstr>幻灯片 8</vt:lpstr>
      <vt:lpstr>Convergence rate: GS vs. Neumann</vt:lpstr>
      <vt:lpstr>Quantified convergence rate</vt:lpstr>
      <vt:lpstr>Contents</vt:lpstr>
      <vt:lpstr>Complexity analysis</vt:lpstr>
      <vt:lpstr>Quantified complexity (1)</vt:lpstr>
      <vt:lpstr>Quantified complexity (2)</vt:lpstr>
      <vt:lpstr>Comparison of complexity: Table</vt:lpstr>
      <vt:lpstr>Contents</vt:lpstr>
      <vt:lpstr>Simulation results</vt:lpstr>
      <vt:lpstr>Contents</vt:lpstr>
      <vt:lpstr>Conclusions</vt:lpstr>
      <vt:lpstr>幻灯片 20</vt:lpstr>
    </vt:vector>
  </TitlesOfParts>
  <Company>ECE-GATech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lenovo</cp:lastModifiedBy>
  <cp:revision>2265</cp:revision>
  <dcterms:created xsi:type="dcterms:W3CDTF">2003-09-07T20:27:20Z</dcterms:created>
  <dcterms:modified xsi:type="dcterms:W3CDTF">2015-05-23T14:33:40Z</dcterms:modified>
</cp:coreProperties>
</file>